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 Bold" charset="1" panose="00000000000000000000"/>
      <p:regular r:id="rId16"/>
    </p:embeddedFont>
    <p:embeddedFont>
      <p:font typeface="Tex Gyre Pagella Bold" charset="1" panose="00000800000000000000"/>
      <p:regular r:id="rId17"/>
    </p:embeddedFont>
    <p:embeddedFont>
      <p:font typeface="Times New Roman Bold" charset="1" panose="02030802070405020303"/>
      <p:regular r:id="rId18"/>
    </p:embeddedFont>
    <p:embeddedFont>
      <p:font typeface="Times New Roman" charset="1" panose="02030502070405020303"/>
      <p:regular r:id="rId19"/>
    </p:embeddedFont>
    <p:embeddedFont>
      <p:font typeface="Arial Bold" charset="1" panose="020B0802020202020204"/>
      <p:regular r:id="rId20"/>
    </p:embeddedFont>
    <p:embeddedFont>
      <p:font typeface="Open Sans" charset="1" panose="00000000000000000000"/>
      <p:regular r:id="rId21"/>
    </p:embeddedFont>
    <p:embeddedFont>
      <p:font typeface="Roboto" charset="1" panose="02000000000000000000"/>
      <p:regular r:id="rId22"/>
    </p:embeddedFont>
    <p:embeddedFont>
      <p:font typeface="Aptos" charset="1" panose="020B0004020202020204"/>
      <p:regular r:id="rId23"/>
    </p:embeddedFont>
    <p:embeddedFont>
      <p:font typeface="Roboto Bold" charset="1" panose="02000000000000000000"/>
      <p:regular r:id="rId24"/>
    </p:embeddedFont>
    <p:embeddedFont>
      <p:font typeface="Inter Bold" charset="1" panose="020B0802030000000004"/>
      <p:regular r:id="rId25"/>
    </p:embeddedFont>
    <p:embeddedFont>
      <p:font typeface="Garet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30.png" Type="http://schemas.openxmlformats.org/officeDocument/2006/relationships/image"/><Relationship Id="rId5" Target="../embeddings/oleObject2.bin" Type="http://schemas.openxmlformats.org/officeDocument/2006/relationships/oleObject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0350" y="3762900"/>
            <a:ext cx="15184717" cy="4329707"/>
            <a:chOff x="0" y="0"/>
            <a:chExt cx="11997801" cy="34210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7802" cy="3421003"/>
            </a:xfrm>
            <a:custGeom>
              <a:avLst/>
              <a:gdLst/>
              <a:ahLst/>
              <a:cxnLst/>
              <a:rect r="r" b="b" t="t" l="l"/>
              <a:pathLst>
                <a:path h="3421003" w="11997802">
                  <a:moveTo>
                    <a:pt x="20394" y="0"/>
                  </a:moveTo>
                  <a:lnTo>
                    <a:pt x="11977408" y="0"/>
                  </a:lnTo>
                  <a:cubicBezTo>
                    <a:pt x="11988671" y="0"/>
                    <a:pt x="11997802" y="9131"/>
                    <a:pt x="11997802" y="20394"/>
                  </a:cubicBezTo>
                  <a:lnTo>
                    <a:pt x="11997802" y="3400609"/>
                  </a:lnTo>
                  <a:cubicBezTo>
                    <a:pt x="11997802" y="3411872"/>
                    <a:pt x="11988671" y="3421003"/>
                    <a:pt x="11977408" y="3421003"/>
                  </a:cubicBezTo>
                  <a:lnTo>
                    <a:pt x="20394" y="3421003"/>
                  </a:lnTo>
                  <a:cubicBezTo>
                    <a:pt x="14985" y="3421003"/>
                    <a:pt x="9798" y="3418854"/>
                    <a:pt x="5973" y="3415030"/>
                  </a:cubicBezTo>
                  <a:cubicBezTo>
                    <a:pt x="2149" y="3411205"/>
                    <a:pt x="0" y="3406018"/>
                    <a:pt x="0" y="3400609"/>
                  </a:cubicBezTo>
                  <a:lnTo>
                    <a:pt x="0" y="20394"/>
                  </a:lnTo>
                  <a:cubicBezTo>
                    <a:pt x="0" y="9131"/>
                    <a:pt x="9131" y="0"/>
                    <a:pt x="20394" y="0"/>
                  </a:cubicBezTo>
                  <a:close/>
                </a:path>
              </a:pathLst>
            </a:custGeom>
            <a:solidFill>
              <a:srgbClr val="F6F6F6"/>
            </a:solidFill>
            <a:ln w="9525" cap="rnd">
              <a:solidFill>
                <a:srgbClr val="D6A64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997801" cy="3459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41715" y="8387882"/>
            <a:ext cx="11604570" cy="1001933"/>
            <a:chOff x="0" y="0"/>
            <a:chExt cx="3056348" cy="2638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6348" cy="263884"/>
            </a:xfrm>
            <a:custGeom>
              <a:avLst/>
              <a:gdLst/>
              <a:ahLst/>
              <a:cxnLst/>
              <a:rect r="r" b="b" t="t" l="l"/>
              <a:pathLst>
                <a:path h="263884" w="3056348">
                  <a:moveTo>
                    <a:pt x="34024" y="0"/>
                  </a:moveTo>
                  <a:lnTo>
                    <a:pt x="3022323" y="0"/>
                  </a:lnTo>
                  <a:cubicBezTo>
                    <a:pt x="3031347" y="0"/>
                    <a:pt x="3040001" y="3585"/>
                    <a:pt x="3046382" y="9966"/>
                  </a:cubicBezTo>
                  <a:cubicBezTo>
                    <a:pt x="3052763" y="16346"/>
                    <a:pt x="3056348" y="25001"/>
                    <a:pt x="3056348" y="34024"/>
                  </a:cubicBezTo>
                  <a:lnTo>
                    <a:pt x="3056348" y="229859"/>
                  </a:lnTo>
                  <a:cubicBezTo>
                    <a:pt x="3056348" y="248650"/>
                    <a:pt x="3041114" y="263884"/>
                    <a:pt x="3022323" y="263884"/>
                  </a:cubicBezTo>
                  <a:lnTo>
                    <a:pt x="34024" y="263884"/>
                  </a:lnTo>
                  <a:cubicBezTo>
                    <a:pt x="15233" y="263884"/>
                    <a:pt x="0" y="248650"/>
                    <a:pt x="0" y="229859"/>
                  </a:cubicBezTo>
                  <a:lnTo>
                    <a:pt x="0" y="34024"/>
                  </a:lnTo>
                  <a:cubicBezTo>
                    <a:pt x="0" y="15233"/>
                    <a:pt x="15233" y="0"/>
                    <a:pt x="3402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056348" cy="330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Business Data Management Capstone Project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96486" y="514350"/>
            <a:ext cx="1977164" cy="19771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465953" y="219648"/>
            <a:ext cx="3356093" cy="3356080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147964" y="3972559"/>
            <a:ext cx="11992072" cy="117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INDIAN INS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T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ITUTE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 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OF TECHNOLO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G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Y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 </a:t>
            </a: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MADRAS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0000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CHENNAI – 600 036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51446" y="6204436"/>
            <a:ext cx="8785108" cy="15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3603" b="tru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</a:t>
            </a:r>
            <a:r>
              <a:rPr lang="en-US" sz="3603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Avinash Kumar </a:t>
            </a:r>
          </a:p>
          <a:p>
            <a:pPr algn="ctr">
              <a:lnSpc>
                <a:spcPts val="6126"/>
              </a:lnSpc>
              <a:spcBef>
                <a:spcPct val="0"/>
              </a:spcBef>
            </a:pPr>
            <a:r>
              <a:rPr lang="en-US" b="true" sz="3603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Roll Number</a:t>
            </a:r>
            <a:r>
              <a:rPr lang="en-US" sz="3603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21f1006385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00657" y="5475530"/>
            <a:ext cx="13784104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CC7A00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Sundarayatan Store: A Strategic Analysis for Business Enhancement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624385" y="0"/>
            <a:ext cx="4634915" cy="10287000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t="0" r="-129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1916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53503" y="4648200"/>
            <a:ext cx="87665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4423" y="313553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77321" y="2210167"/>
            <a:ext cx="8089342" cy="7751013"/>
            <a:chOff x="0" y="0"/>
            <a:chExt cx="6391579" cy="6124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1579" cy="6124257"/>
            </a:xfrm>
            <a:custGeom>
              <a:avLst/>
              <a:gdLst/>
              <a:ahLst/>
              <a:cxnLst/>
              <a:rect r="r" b="b" t="t" l="l"/>
              <a:pathLst>
                <a:path h="6124257" w="6391579">
                  <a:moveTo>
                    <a:pt x="0" y="0"/>
                  </a:moveTo>
                  <a:lnTo>
                    <a:pt x="6391579" y="0"/>
                  </a:lnTo>
                  <a:lnTo>
                    <a:pt x="6391579" y="6124257"/>
                  </a:lnTo>
                  <a:lnTo>
                    <a:pt x="0" y="6124257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91579" cy="616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694792" cy="10287000"/>
            <a:chOff x="0" y="0"/>
            <a:chExt cx="44636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1231" y="1028700"/>
            <a:ext cx="1652841" cy="16528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14124" y="816351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8627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683402" cy="6542222"/>
            <a:chOff x="0" y="0"/>
            <a:chExt cx="539972" cy="5169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972" cy="5169163"/>
            </a:xfrm>
            <a:custGeom>
              <a:avLst/>
              <a:gdLst/>
              <a:ahLst/>
              <a:cxnLst/>
              <a:rect r="r" b="b" t="t" l="l"/>
              <a:pathLst>
                <a:path h="5169163" w="539972">
                  <a:moveTo>
                    <a:pt x="0" y="0"/>
                  </a:moveTo>
                  <a:lnTo>
                    <a:pt x="539972" y="0"/>
                  </a:lnTo>
                  <a:lnTo>
                    <a:pt x="539972" y="5169163"/>
                  </a:lnTo>
                  <a:lnTo>
                    <a:pt x="0" y="516916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39972" cy="5207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417230" y="9011987"/>
            <a:ext cx="847946" cy="1702081"/>
          </a:xfrm>
          <a:custGeom>
            <a:avLst/>
            <a:gdLst/>
            <a:ahLst/>
            <a:cxnLst/>
            <a:rect r="r" b="b" t="t" l="l"/>
            <a:pathLst>
              <a:path h="1702081" w="847946">
                <a:moveTo>
                  <a:pt x="0" y="0"/>
                </a:moveTo>
                <a:lnTo>
                  <a:pt x="847945" y="0"/>
                </a:lnTo>
                <a:lnTo>
                  <a:pt x="847945" y="1702080"/>
                </a:lnTo>
                <a:lnTo>
                  <a:pt x="0" y="170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65018" y="0"/>
            <a:ext cx="4282026" cy="5801277"/>
          </a:xfrm>
          <a:custGeom>
            <a:avLst/>
            <a:gdLst/>
            <a:ahLst/>
            <a:cxnLst/>
            <a:rect r="r" b="b" t="t" l="l"/>
            <a:pathLst>
              <a:path h="5801277" w="4282026">
                <a:moveTo>
                  <a:pt x="0" y="0"/>
                </a:moveTo>
                <a:lnTo>
                  <a:pt x="4282027" y="0"/>
                </a:lnTo>
                <a:lnTo>
                  <a:pt x="4282027" y="5801277"/>
                </a:lnTo>
                <a:lnTo>
                  <a:pt x="0" y="5801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3" t="-1148" r="0" b="-114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547414" y="0"/>
            <a:ext cx="4281709" cy="5760635"/>
          </a:xfrm>
          <a:custGeom>
            <a:avLst/>
            <a:gdLst/>
            <a:ahLst/>
            <a:cxnLst/>
            <a:rect r="r" b="b" t="t" l="l"/>
            <a:pathLst>
              <a:path h="5760635" w="4281709">
                <a:moveTo>
                  <a:pt x="0" y="0"/>
                </a:moveTo>
                <a:lnTo>
                  <a:pt x="4281709" y="0"/>
                </a:lnTo>
                <a:lnTo>
                  <a:pt x="4281709" y="5760635"/>
                </a:lnTo>
                <a:lnTo>
                  <a:pt x="0" y="5760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0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1202" y="5835529"/>
            <a:ext cx="4672364" cy="4125651"/>
          </a:xfrm>
          <a:custGeom>
            <a:avLst/>
            <a:gdLst/>
            <a:ahLst/>
            <a:cxnLst/>
            <a:rect r="r" b="b" t="t" l="l"/>
            <a:pathLst>
              <a:path h="4125651" w="4672364">
                <a:moveTo>
                  <a:pt x="0" y="0"/>
                </a:moveTo>
                <a:lnTo>
                  <a:pt x="4672365" y="0"/>
                </a:lnTo>
                <a:lnTo>
                  <a:pt x="4672365" y="4125651"/>
                </a:lnTo>
                <a:lnTo>
                  <a:pt x="0" y="4125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408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600798" y="5801277"/>
            <a:ext cx="3089292" cy="4125651"/>
          </a:xfrm>
          <a:custGeom>
            <a:avLst/>
            <a:gdLst/>
            <a:ahLst/>
            <a:cxnLst/>
            <a:rect r="r" b="b" t="t" l="l"/>
            <a:pathLst>
              <a:path h="4125651" w="3089292">
                <a:moveTo>
                  <a:pt x="0" y="0"/>
                </a:moveTo>
                <a:lnTo>
                  <a:pt x="3089292" y="0"/>
                </a:lnTo>
                <a:lnTo>
                  <a:pt x="3089292" y="4125652"/>
                </a:lnTo>
                <a:lnTo>
                  <a:pt x="0" y="4125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5" t="0" r="-1880" b="-5452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326893" y="341801"/>
            <a:ext cx="5684338" cy="164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5"/>
              </a:lnSpc>
            </a:pPr>
            <a:r>
              <a:rPr lang="en-US" sz="4768" b="true">
                <a:solidFill>
                  <a:srgbClr val="8B5234"/>
                </a:solidFill>
                <a:latin typeface="Garet Bold"/>
                <a:ea typeface="Garet Bold"/>
                <a:cs typeface="Garet Bold"/>
                <a:sym typeface="Garet Bold"/>
              </a:rPr>
              <a:t>SUNDARAYATAN </a:t>
            </a:r>
          </a:p>
          <a:p>
            <a:pPr algn="l">
              <a:lnSpc>
                <a:spcPts val="6675"/>
              </a:lnSpc>
            </a:pPr>
            <a:r>
              <a:rPr lang="en-US" sz="4768" b="true">
                <a:solidFill>
                  <a:srgbClr val="8B5234"/>
                </a:solidFill>
                <a:latin typeface="Garet Bold"/>
                <a:ea typeface="Garet Bold"/>
                <a:cs typeface="Garet Bold"/>
                <a:sym typeface="Garet Bold"/>
              </a:rPr>
              <a:t>STORE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2222257"/>
            <a:ext cx="4279156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ORGANIZATION: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55925" y="4953000"/>
            <a:ext cx="8176573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 Patna, Bihar– 800006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Address: Ashok Rajpath Road, near NIT More, Thatheri Bazar, Lalbagh, Patna, Bihar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Model: B2C, B2B                       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Efficiently managed by Mr. Ravi Kumar and supported by 4 staff members for marketing and operations. 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Monthly revenue approximately 7.5 Lakhs (INR).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expenses around 6-6.5 Lakhs (INR).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011997" y="2880317"/>
            <a:ext cx="7652075" cy="2392280"/>
            <a:chOff x="0" y="0"/>
            <a:chExt cx="10202767" cy="31897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57691" y="5493"/>
              <a:ext cx="1024134" cy="1024134"/>
            </a:xfrm>
            <a:custGeom>
              <a:avLst/>
              <a:gdLst/>
              <a:ahLst/>
              <a:cxnLst/>
              <a:rect r="r" b="b" t="t" l="l"/>
              <a:pathLst>
                <a:path h="1024134" w="1024134">
                  <a:moveTo>
                    <a:pt x="0" y="0"/>
                  </a:moveTo>
                  <a:lnTo>
                    <a:pt x="1024134" y="0"/>
                  </a:lnTo>
                  <a:lnTo>
                    <a:pt x="1024134" y="1024134"/>
                  </a:lnTo>
                  <a:lnTo>
                    <a:pt x="0" y="1024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1095257"/>
              <a:ext cx="2139516" cy="86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Sundarayatan </a:t>
              </a: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Stores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2548058" y="0"/>
              <a:ext cx="1029627" cy="1029627"/>
            </a:xfrm>
            <a:custGeom>
              <a:avLst/>
              <a:gdLst/>
              <a:ahLst/>
              <a:cxnLst/>
              <a:rect r="r" b="b" t="t" l="l"/>
              <a:pathLst>
                <a:path h="1029627" w="1029627">
                  <a:moveTo>
                    <a:pt x="0" y="0"/>
                  </a:moveTo>
                  <a:lnTo>
                    <a:pt x="1029626" y="0"/>
                  </a:lnTo>
                  <a:lnTo>
                    <a:pt x="1029626" y="1029627"/>
                  </a:lnTo>
                  <a:lnTo>
                    <a:pt x="0" y="1029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139516" y="1088528"/>
              <a:ext cx="2068572" cy="126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Established </a:t>
              </a:r>
              <a:r>
                <a:rPr lang="en-US" sz="2043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2006</a:t>
              </a: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Patna (Bihar)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4648692" y="30732"/>
              <a:ext cx="1026421" cy="1026421"/>
            </a:xfrm>
            <a:custGeom>
              <a:avLst/>
              <a:gdLst/>
              <a:ahLst/>
              <a:cxnLst/>
              <a:rect r="r" b="b" t="t" l="l"/>
              <a:pathLst>
                <a:path h="1026421" w="1026421">
                  <a:moveTo>
                    <a:pt x="0" y="0"/>
                  </a:moveTo>
                  <a:lnTo>
                    <a:pt x="1026422" y="0"/>
                  </a:lnTo>
                  <a:lnTo>
                    <a:pt x="1026422" y="1026421"/>
                  </a:lnTo>
                  <a:lnTo>
                    <a:pt x="0" y="1026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351279" y="1088528"/>
              <a:ext cx="1907632" cy="86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043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Owner: </a:t>
              </a:r>
            </a:p>
            <a:p>
              <a:pPr algn="ctr">
                <a:lnSpc>
                  <a:spcPts val="2452"/>
                </a:lnSpc>
              </a:pP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Ravi Kumar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6645688" y="5493"/>
              <a:ext cx="1026421" cy="1026421"/>
            </a:xfrm>
            <a:custGeom>
              <a:avLst/>
              <a:gdLst/>
              <a:ahLst/>
              <a:cxnLst/>
              <a:rect r="r" b="b" t="t" l="l"/>
              <a:pathLst>
                <a:path h="1026421" w="1026421">
                  <a:moveTo>
                    <a:pt x="0" y="0"/>
                  </a:moveTo>
                  <a:lnTo>
                    <a:pt x="1026421" y="0"/>
                  </a:lnTo>
                  <a:lnTo>
                    <a:pt x="1026421" y="1026421"/>
                  </a:lnTo>
                  <a:lnTo>
                    <a:pt x="0" y="1026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6258911" y="1110649"/>
              <a:ext cx="1907632" cy="2079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043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Groceries: </a:t>
              </a: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Rice, Oil, Pulses, Flour, Dairy, etc.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8642683" y="30732"/>
              <a:ext cx="953887" cy="1001182"/>
            </a:xfrm>
            <a:custGeom>
              <a:avLst/>
              <a:gdLst/>
              <a:ahLst/>
              <a:cxnLst/>
              <a:rect r="r" b="b" t="t" l="l"/>
              <a:pathLst>
                <a:path h="1001182" w="953887">
                  <a:moveTo>
                    <a:pt x="0" y="0"/>
                  </a:moveTo>
                  <a:lnTo>
                    <a:pt x="953887" y="0"/>
                  </a:lnTo>
                  <a:lnTo>
                    <a:pt x="953887" y="1001182"/>
                  </a:lnTo>
                  <a:lnTo>
                    <a:pt x="0" y="1001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2479" t="0" r="-2479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8256541" y="1088536"/>
              <a:ext cx="1946226" cy="126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043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Focus: </a:t>
              </a:r>
              <a:r>
                <a:rPr lang="en-US" sz="204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Affordability &amp; Trust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543194"/>
            <a:chOff x="0" y="0"/>
            <a:chExt cx="4816593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06438"/>
            </a:xfrm>
            <a:custGeom>
              <a:avLst/>
              <a:gdLst/>
              <a:ahLst/>
              <a:cxnLst/>
              <a:rect r="r" b="b" t="t" l="l"/>
              <a:pathLst>
                <a:path h="40643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9853" y="296934"/>
            <a:ext cx="1076983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53951" y="1812068"/>
            <a:ext cx="16780097" cy="7671266"/>
            <a:chOff x="0" y="0"/>
            <a:chExt cx="22373463" cy="1022835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6495836"/>
              <a:ext cx="7228381" cy="3732519"/>
              <a:chOff x="0" y="0"/>
              <a:chExt cx="1427828" cy="7372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27828" cy="737288"/>
              </a:xfrm>
              <a:custGeom>
                <a:avLst/>
                <a:gdLst/>
                <a:ahLst/>
                <a:cxnLst/>
                <a:rect r="r" b="b" t="t" l="l"/>
                <a:pathLst>
                  <a:path h="737288" w="1427828">
                    <a:moveTo>
                      <a:pt x="72831" y="0"/>
                    </a:moveTo>
                    <a:lnTo>
                      <a:pt x="1354997" y="0"/>
                    </a:lnTo>
                    <a:cubicBezTo>
                      <a:pt x="1374313" y="0"/>
                      <a:pt x="1392838" y="7673"/>
                      <a:pt x="1406497" y="21332"/>
                    </a:cubicBezTo>
                    <a:cubicBezTo>
                      <a:pt x="1420155" y="34990"/>
                      <a:pt x="1427828" y="53515"/>
                      <a:pt x="1427828" y="72831"/>
                    </a:cubicBezTo>
                    <a:lnTo>
                      <a:pt x="1427828" y="664457"/>
                    </a:lnTo>
                    <a:cubicBezTo>
                      <a:pt x="1427828" y="704680"/>
                      <a:pt x="1395221" y="737288"/>
                      <a:pt x="1354997" y="737288"/>
                    </a:cubicBezTo>
                    <a:lnTo>
                      <a:pt x="72831" y="737288"/>
                    </a:lnTo>
                    <a:cubicBezTo>
                      <a:pt x="32608" y="737288"/>
                      <a:pt x="0" y="704680"/>
                      <a:pt x="0" y="664457"/>
                    </a:cubicBezTo>
                    <a:lnTo>
                      <a:pt x="0" y="72831"/>
                    </a:lnTo>
                    <a:cubicBezTo>
                      <a:pt x="0" y="32608"/>
                      <a:pt x="32608" y="0"/>
                      <a:pt x="72831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427828" cy="7753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21202" y="1474329"/>
              <a:ext cx="6785977" cy="8557293"/>
              <a:chOff x="0" y="0"/>
              <a:chExt cx="1340440" cy="169032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0440" cy="1690329"/>
              </a:xfrm>
              <a:custGeom>
                <a:avLst/>
                <a:gdLst/>
                <a:ahLst/>
                <a:cxnLst/>
                <a:rect r="r" b="b" t="t" l="l"/>
                <a:pathLst>
                  <a:path h="1690329" w="1340440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612750"/>
                    </a:lnTo>
                    <a:cubicBezTo>
                      <a:pt x="1340440" y="1633325"/>
                      <a:pt x="1332266" y="1653058"/>
                      <a:pt x="1317717" y="1667607"/>
                    </a:cubicBezTo>
                    <a:cubicBezTo>
                      <a:pt x="1303169" y="1682156"/>
                      <a:pt x="1283436" y="1690329"/>
                      <a:pt x="1262861" y="1690329"/>
                    </a:cubicBezTo>
                    <a:lnTo>
                      <a:pt x="77579" y="1690329"/>
                    </a:lnTo>
                    <a:cubicBezTo>
                      <a:pt x="34733" y="1690329"/>
                      <a:pt x="0" y="1655596"/>
                      <a:pt x="0" y="1612750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0440" cy="17284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139862" y="0"/>
              <a:ext cx="2948658" cy="294865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573800" y="6495836"/>
              <a:ext cx="7228381" cy="3732519"/>
              <a:chOff x="0" y="0"/>
              <a:chExt cx="1427828" cy="7372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27828" cy="737288"/>
              </a:xfrm>
              <a:custGeom>
                <a:avLst/>
                <a:gdLst/>
                <a:ahLst/>
                <a:cxnLst/>
                <a:rect r="r" b="b" t="t" l="l"/>
                <a:pathLst>
                  <a:path h="737288" w="1427828">
                    <a:moveTo>
                      <a:pt x="72831" y="0"/>
                    </a:moveTo>
                    <a:lnTo>
                      <a:pt x="1354997" y="0"/>
                    </a:lnTo>
                    <a:cubicBezTo>
                      <a:pt x="1374313" y="0"/>
                      <a:pt x="1392838" y="7673"/>
                      <a:pt x="1406497" y="21332"/>
                    </a:cubicBezTo>
                    <a:cubicBezTo>
                      <a:pt x="1420155" y="34990"/>
                      <a:pt x="1427828" y="53515"/>
                      <a:pt x="1427828" y="72831"/>
                    </a:cubicBezTo>
                    <a:lnTo>
                      <a:pt x="1427828" y="664457"/>
                    </a:lnTo>
                    <a:cubicBezTo>
                      <a:pt x="1427828" y="704680"/>
                      <a:pt x="1395221" y="737288"/>
                      <a:pt x="1354997" y="737288"/>
                    </a:cubicBezTo>
                    <a:lnTo>
                      <a:pt x="72831" y="737288"/>
                    </a:lnTo>
                    <a:cubicBezTo>
                      <a:pt x="32608" y="737288"/>
                      <a:pt x="0" y="704680"/>
                      <a:pt x="0" y="664457"/>
                    </a:cubicBezTo>
                    <a:lnTo>
                      <a:pt x="0" y="72831"/>
                    </a:lnTo>
                    <a:cubicBezTo>
                      <a:pt x="0" y="32608"/>
                      <a:pt x="32608" y="0"/>
                      <a:pt x="72831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427828" cy="7753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795003" y="1474329"/>
              <a:ext cx="6785977" cy="8557293"/>
              <a:chOff x="0" y="0"/>
              <a:chExt cx="1340440" cy="169032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40440" cy="1690329"/>
              </a:xfrm>
              <a:custGeom>
                <a:avLst/>
                <a:gdLst/>
                <a:ahLst/>
                <a:cxnLst/>
                <a:rect r="r" b="b" t="t" l="l"/>
                <a:pathLst>
                  <a:path h="1690329" w="1340440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612750"/>
                    </a:lnTo>
                    <a:cubicBezTo>
                      <a:pt x="1340440" y="1633325"/>
                      <a:pt x="1332266" y="1653058"/>
                      <a:pt x="1317717" y="1667607"/>
                    </a:cubicBezTo>
                    <a:cubicBezTo>
                      <a:pt x="1303169" y="1682156"/>
                      <a:pt x="1283436" y="1690329"/>
                      <a:pt x="1262861" y="1690329"/>
                    </a:cubicBezTo>
                    <a:lnTo>
                      <a:pt x="77579" y="1690329"/>
                    </a:lnTo>
                    <a:cubicBezTo>
                      <a:pt x="34733" y="1690329"/>
                      <a:pt x="0" y="1655596"/>
                      <a:pt x="0" y="1612750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40440" cy="17284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9713662" y="0"/>
              <a:ext cx="2948658" cy="294865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5145081" y="6495836"/>
              <a:ext cx="7228381" cy="3732519"/>
              <a:chOff x="0" y="0"/>
              <a:chExt cx="1427828" cy="73728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27828" cy="737288"/>
              </a:xfrm>
              <a:custGeom>
                <a:avLst/>
                <a:gdLst/>
                <a:ahLst/>
                <a:cxnLst/>
                <a:rect r="r" b="b" t="t" l="l"/>
                <a:pathLst>
                  <a:path h="737288" w="1427828">
                    <a:moveTo>
                      <a:pt x="72831" y="0"/>
                    </a:moveTo>
                    <a:lnTo>
                      <a:pt x="1354997" y="0"/>
                    </a:lnTo>
                    <a:cubicBezTo>
                      <a:pt x="1374313" y="0"/>
                      <a:pt x="1392838" y="7673"/>
                      <a:pt x="1406497" y="21332"/>
                    </a:cubicBezTo>
                    <a:cubicBezTo>
                      <a:pt x="1420155" y="34990"/>
                      <a:pt x="1427828" y="53515"/>
                      <a:pt x="1427828" y="72831"/>
                    </a:cubicBezTo>
                    <a:lnTo>
                      <a:pt x="1427828" y="664457"/>
                    </a:lnTo>
                    <a:cubicBezTo>
                      <a:pt x="1427828" y="704680"/>
                      <a:pt x="1395221" y="737288"/>
                      <a:pt x="1354997" y="737288"/>
                    </a:cubicBezTo>
                    <a:lnTo>
                      <a:pt x="72831" y="737288"/>
                    </a:lnTo>
                    <a:cubicBezTo>
                      <a:pt x="32608" y="737288"/>
                      <a:pt x="0" y="704680"/>
                      <a:pt x="0" y="664457"/>
                    </a:cubicBezTo>
                    <a:lnTo>
                      <a:pt x="0" y="72831"/>
                    </a:lnTo>
                    <a:cubicBezTo>
                      <a:pt x="0" y="32608"/>
                      <a:pt x="32608" y="0"/>
                      <a:pt x="72831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427828" cy="7753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5366284" y="1474329"/>
              <a:ext cx="6785977" cy="8557293"/>
              <a:chOff x="0" y="0"/>
              <a:chExt cx="1340440" cy="169032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40440" cy="1690329"/>
              </a:xfrm>
              <a:custGeom>
                <a:avLst/>
                <a:gdLst/>
                <a:ahLst/>
                <a:cxnLst/>
                <a:rect r="r" b="b" t="t" l="l"/>
                <a:pathLst>
                  <a:path h="1690329" w="1340440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612750"/>
                    </a:lnTo>
                    <a:cubicBezTo>
                      <a:pt x="1340440" y="1633325"/>
                      <a:pt x="1332266" y="1653058"/>
                      <a:pt x="1317717" y="1667607"/>
                    </a:cubicBezTo>
                    <a:cubicBezTo>
                      <a:pt x="1303169" y="1682156"/>
                      <a:pt x="1283436" y="1690329"/>
                      <a:pt x="1262861" y="1690329"/>
                    </a:cubicBezTo>
                    <a:lnTo>
                      <a:pt x="77579" y="1690329"/>
                    </a:lnTo>
                    <a:cubicBezTo>
                      <a:pt x="34733" y="1690329"/>
                      <a:pt x="0" y="1655596"/>
                      <a:pt x="0" y="1612750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340440" cy="17284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7284943" y="0"/>
              <a:ext cx="2948658" cy="294865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2706202" y="809021"/>
              <a:ext cx="1815978" cy="1330616"/>
            </a:xfrm>
            <a:custGeom>
              <a:avLst/>
              <a:gdLst/>
              <a:ahLst/>
              <a:cxnLst/>
              <a:rect r="r" b="b" t="t" l="l"/>
              <a:pathLst>
                <a:path h="1330616" w="1815978">
                  <a:moveTo>
                    <a:pt x="0" y="0"/>
                  </a:moveTo>
                  <a:lnTo>
                    <a:pt x="1815978" y="0"/>
                  </a:lnTo>
                  <a:lnTo>
                    <a:pt x="1815978" y="1330616"/>
                  </a:lnTo>
                  <a:lnTo>
                    <a:pt x="0" y="1330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7825295" y="1007340"/>
              <a:ext cx="1867954" cy="933977"/>
            </a:xfrm>
            <a:custGeom>
              <a:avLst/>
              <a:gdLst/>
              <a:ahLst/>
              <a:cxnLst/>
              <a:rect r="r" b="b" t="t" l="l"/>
              <a:pathLst>
                <a:path h="933977" w="1867954">
                  <a:moveTo>
                    <a:pt x="0" y="0"/>
                  </a:moveTo>
                  <a:lnTo>
                    <a:pt x="1867954" y="0"/>
                  </a:lnTo>
                  <a:lnTo>
                    <a:pt x="1867954" y="933977"/>
                  </a:lnTo>
                  <a:lnTo>
                    <a:pt x="0" y="933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0477646" y="640111"/>
              <a:ext cx="1418171" cy="1668437"/>
            </a:xfrm>
            <a:custGeom>
              <a:avLst/>
              <a:gdLst/>
              <a:ahLst/>
              <a:cxnLst/>
              <a:rect r="r" b="b" t="t" l="l"/>
              <a:pathLst>
                <a:path h="1668437" w="1418171">
                  <a:moveTo>
                    <a:pt x="0" y="0"/>
                  </a:moveTo>
                  <a:lnTo>
                    <a:pt x="1418171" y="0"/>
                  </a:lnTo>
                  <a:lnTo>
                    <a:pt x="1418171" y="1668436"/>
                  </a:lnTo>
                  <a:lnTo>
                    <a:pt x="0" y="1668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872569" y="3190693"/>
              <a:ext cx="548324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Inventory Management Issues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8445110" y="3190693"/>
              <a:ext cx="548324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Low Net Profit Margins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of Products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6017650" y="3190693"/>
              <a:ext cx="548324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Customer Retention &amp; Competitive Strategy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872569" y="4655789"/>
              <a:ext cx="5483244" cy="3045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Conduct an in-depth analysis of the store’s inventory with respect to sales trends and procurement patterns to reduce overstocking.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8445110" y="4655789"/>
              <a:ext cx="5483244" cy="2423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Assess the current profit margins and identify actionable strategies to enhance profitability.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6017650" y="4646264"/>
              <a:ext cx="5483244" cy="447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74"/>
                </a:lnSpc>
              </a:pPr>
              <a:r>
                <a:rPr lang="en-US" sz="24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Analyze customer preferences and pricing strategies to improve retention and remain competitive with nearby stores and online platforms.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38857" cy="10287000"/>
            <a:chOff x="0" y="0"/>
            <a:chExt cx="182751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75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27518">
                  <a:moveTo>
                    <a:pt x="0" y="0"/>
                  </a:moveTo>
                  <a:lnTo>
                    <a:pt x="1827518" y="0"/>
                  </a:lnTo>
                  <a:lnTo>
                    <a:pt x="18275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751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73650" y="2988887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73650" y="87312"/>
            <a:ext cx="6257197" cy="262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COLLECTION AND 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5442839" y="182562"/>
            <a:ext cx="1479329" cy="14793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6487576" y="0"/>
            <a:ext cx="771724" cy="7717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16863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442839" y="9543340"/>
            <a:ext cx="596043" cy="59604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30980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32855" y="1009650"/>
            <a:ext cx="10627454" cy="824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699" b="true">
                <a:solidFill>
                  <a:srgbClr val="127BC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1.Data Collection: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Primary data collected from March 1st to April 30th, 2025 that is for 61 days.</a:t>
            </a:r>
          </a:p>
          <a:p>
            <a:pPr algn="just">
              <a:lnSpc>
                <a:spcPts val="3239"/>
              </a:lnSpc>
            </a:pPr>
          </a:p>
          <a:p>
            <a:pPr algn="just">
              <a:lnSpc>
                <a:spcPts val="3239"/>
              </a:lnSpc>
            </a:pP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</a:t>
            </a: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</a:t>
            </a: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ources: </a:t>
            </a:r>
          </a:p>
          <a:p>
            <a:pPr algn="just" marL="582928" indent="-291464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sales and inventory records.</a:t>
            </a:r>
          </a:p>
          <a:p>
            <a:pPr algn="just" marL="582928" indent="-291464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Supplier invoices and purchase records. </a:t>
            </a:r>
          </a:p>
          <a:p>
            <a:pPr algn="just" marL="582928" indent="-291464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 data, conducted through survey form.</a:t>
            </a:r>
          </a:p>
          <a:p>
            <a:pPr algn="just">
              <a:lnSpc>
                <a:spcPts val="3239"/>
              </a:lnSpc>
              <a:spcBef>
                <a:spcPct val="0"/>
              </a:spcBef>
            </a:pPr>
          </a:p>
          <a:p>
            <a:pPr algn="just">
              <a:lnSpc>
                <a:spcPts val="3239"/>
              </a:lnSpc>
            </a:pP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</a:t>
            </a: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Cleaning:</a:t>
            </a:r>
            <a:r>
              <a:rPr lang="en-US" b="true" sz="26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 were handled, duplicates removed, and date formats standardized. Currency fields were converted to numeric format for accurate analysis.</a:t>
            </a:r>
          </a:p>
          <a:p>
            <a:pPr algn="just">
              <a:lnSpc>
                <a:spcPts val="3239"/>
              </a:lnSpc>
            </a:pPr>
          </a:p>
          <a:p>
            <a:pPr algn="just">
              <a:lnSpc>
                <a:spcPts val="3239"/>
              </a:lnSpc>
            </a:pP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</a:t>
            </a:r>
            <a:r>
              <a:rPr lang="en-US" b="true" sz="2699">
                <a:solidFill>
                  <a:srgbClr val="0070C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Methodologies used for Analysis: </a:t>
            </a:r>
          </a:p>
          <a:p>
            <a:pPr algn="just">
              <a:lnSpc>
                <a:spcPts val="3239"/>
              </a:lnSpc>
            </a:pPr>
          </a:p>
          <a:p>
            <a:pPr algn="just" marL="582928" indent="-291464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Techniques: Mainly used Line chart, Pareto chart, Bar chart, Histogram and Pie chart.</a:t>
            </a:r>
          </a:p>
          <a:p>
            <a:pPr algn="just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ABC Analysis for Inventory Optimization</a:t>
            </a:r>
          </a:p>
          <a:p>
            <a:pPr algn="just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Demand Forecasting</a:t>
            </a:r>
          </a:p>
          <a:p>
            <a:pPr algn="just" marL="582928" indent="-291464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Revenue and Profit</a:t>
            </a:r>
          </a:p>
          <a:p>
            <a:pPr algn="just" marL="582928" indent="-291464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Retention &amp; Competitive Strategy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31328" y="3321552"/>
            <a:ext cx="5476202" cy="6221788"/>
          </a:xfrm>
          <a:custGeom>
            <a:avLst/>
            <a:gdLst/>
            <a:ahLst/>
            <a:cxnLst/>
            <a:rect r="r" b="b" t="t" l="l"/>
            <a:pathLst>
              <a:path h="6221788" w="5476202">
                <a:moveTo>
                  <a:pt x="0" y="0"/>
                </a:moveTo>
                <a:lnTo>
                  <a:pt x="5476201" y="0"/>
                </a:lnTo>
                <a:lnTo>
                  <a:pt x="5476201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24116" y="1899545"/>
          <a:ext cx="7821930" cy="5823065"/>
        </p:xfrm>
        <a:graphic>
          <a:graphicData uri="http://schemas.openxmlformats.org/drawingml/2006/table">
            <a:tbl>
              <a:tblPr/>
              <a:tblGrid>
                <a:gridCol w="1865422"/>
                <a:gridCol w="2045543"/>
                <a:gridCol w="2250496"/>
                <a:gridCol w="1660469"/>
              </a:tblGrid>
              <a:tr h="4693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  Value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Inventory Stock 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Cumulative 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36474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21.48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21.48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34570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20.36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41.84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Sugar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31624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18.62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60.46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Cooking Oil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20396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12.01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72.48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Ice Cream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17740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10.45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82.92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Cold Drinks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12965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7.64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90.56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Urad Daal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4859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2.86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93.42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Moong Daal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4361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95.99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Toor Daal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3974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98.33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Dry Fruits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1595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99.27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Ghee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99.72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</a:tr>
              <a:tr h="44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Milk and Dairy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478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100.00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1732858"/>
            <a:chOff x="0" y="0"/>
            <a:chExt cx="4816593" cy="456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56390"/>
            </a:xfrm>
            <a:custGeom>
              <a:avLst/>
              <a:gdLst/>
              <a:ahLst/>
              <a:cxnLst/>
              <a:rect r="r" b="b" t="t" l="l"/>
              <a:pathLst>
                <a:path h="4563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390"/>
                  </a:lnTo>
                  <a:lnTo>
                    <a:pt x="0" y="45639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494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7628" y="2066233"/>
            <a:ext cx="8084050" cy="4991901"/>
          </a:xfrm>
          <a:custGeom>
            <a:avLst/>
            <a:gdLst/>
            <a:ahLst/>
            <a:cxnLst/>
            <a:rect r="r" b="b" t="t" l="l"/>
            <a:pathLst>
              <a:path h="4991901" w="8084050">
                <a:moveTo>
                  <a:pt x="0" y="0"/>
                </a:moveTo>
                <a:lnTo>
                  <a:pt x="8084050" y="0"/>
                </a:lnTo>
                <a:lnTo>
                  <a:pt x="8084050" y="4991900"/>
                </a:lnTo>
                <a:lnTo>
                  <a:pt x="0" y="499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345E4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8995869" y="2577287"/>
            <a:ext cx="828247" cy="5096852"/>
            <a:chOff x="0" y="0"/>
            <a:chExt cx="1104330" cy="679580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781702" y="0"/>
              <a:ext cx="322628" cy="1952574"/>
              <a:chOff x="0" y="0"/>
              <a:chExt cx="263228" cy="159308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3271" cy="1593088"/>
              </a:xfrm>
              <a:custGeom>
                <a:avLst/>
                <a:gdLst/>
                <a:ahLst/>
                <a:cxnLst/>
                <a:rect r="r" b="b" t="t" l="l"/>
                <a:pathLst>
                  <a:path h="1593088" w="263271">
                    <a:moveTo>
                      <a:pt x="256921" y="1593088"/>
                    </a:moveTo>
                    <a:cubicBezTo>
                      <a:pt x="194691" y="1593088"/>
                      <a:pt x="136652" y="1584730"/>
                      <a:pt x="127127" y="1568849"/>
                    </a:cubicBezTo>
                    <a:cubicBezTo>
                      <a:pt x="125984" y="1567038"/>
                      <a:pt x="125222" y="1564809"/>
                      <a:pt x="125222" y="1562302"/>
                    </a:cubicBezTo>
                    <a:lnTo>
                      <a:pt x="125222" y="820365"/>
                    </a:lnTo>
                    <a:lnTo>
                      <a:pt x="131572" y="820365"/>
                    </a:lnTo>
                    <a:lnTo>
                      <a:pt x="125222" y="820365"/>
                    </a:lnTo>
                    <a:cubicBezTo>
                      <a:pt x="125222" y="821062"/>
                      <a:pt x="125476" y="821480"/>
                      <a:pt x="125476" y="821480"/>
                    </a:cubicBezTo>
                    <a:cubicBezTo>
                      <a:pt x="120777" y="813539"/>
                      <a:pt x="72771" y="803509"/>
                      <a:pt x="6350" y="803509"/>
                    </a:cubicBezTo>
                    <a:lnTo>
                      <a:pt x="6350" y="796544"/>
                    </a:lnTo>
                    <a:lnTo>
                      <a:pt x="6350" y="789579"/>
                    </a:lnTo>
                    <a:cubicBezTo>
                      <a:pt x="72771" y="789579"/>
                      <a:pt x="120777" y="779549"/>
                      <a:pt x="125476" y="771609"/>
                    </a:cubicBezTo>
                    <a:cubicBezTo>
                      <a:pt x="125476" y="771609"/>
                      <a:pt x="125222" y="772026"/>
                      <a:pt x="125222" y="772723"/>
                    </a:cubicBezTo>
                    <a:lnTo>
                      <a:pt x="131572" y="772723"/>
                    </a:lnTo>
                    <a:lnTo>
                      <a:pt x="125222" y="772723"/>
                    </a:lnTo>
                    <a:lnTo>
                      <a:pt x="125222" y="30786"/>
                    </a:lnTo>
                    <a:lnTo>
                      <a:pt x="131572" y="30786"/>
                    </a:lnTo>
                    <a:lnTo>
                      <a:pt x="125222" y="30786"/>
                    </a:lnTo>
                    <a:lnTo>
                      <a:pt x="131572" y="30786"/>
                    </a:lnTo>
                    <a:lnTo>
                      <a:pt x="125222" y="30786"/>
                    </a:lnTo>
                    <a:cubicBezTo>
                      <a:pt x="125222" y="28279"/>
                      <a:pt x="125984" y="26050"/>
                      <a:pt x="127127" y="24239"/>
                    </a:cubicBezTo>
                    <a:cubicBezTo>
                      <a:pt x="136652" y="8358"/>
                      <a:pt x="194691" y="0"/>
                      <a:pt x="256921" y="0"/>
                    </a:cubicBezTo>
                    <a:cubicBezTo>
                      <a:pt x="260477" y="0"/>
                      <a:pt x="263271" y="3065"/>
                      <a:pt x="263271" y="6965"/>
                    </a:cubicBezTo>
                    <a:lnTo>
                      <a:pt x="263271" y="1586123"/>
                    </a:lnTo>
                    <a:cubicBezTo>
                      <a:pt x="263271" y="1590023"/>
                      <a:pt x="260477" y="1593088"/>
                      <a:pt x="256921" y="1593088"/>
                    </a:cubicBezTo>
                    <a:moveTo>
                      <a:pt x="256921" y="1579158"/>
                    </a:moveTo>
                    <a:lnTo>
                      <a:pt x="256921" y="1586123"/>
                    </a:lnTo>
                    <a:lnTo>
                      <a:pt x="250571" y="1586123"/>
                    </a:lnTo>
                    <a:lnTo>
                      <a:pt x="250571" y="6965"/>
                    </a:lnTo>
                    <a:lnTo>
                      <a:pt x="256921" y="6965"/>
                    </a:lnTo>
                    <a:lnTo>
                      <a:pt x="256921" y="13930"/>
                    </a:lnTo>
                    <a:cubicBezTo>
                      <a:pt x="190500" y="13930"/>
                      <a:pt x="142494" y="23960"/>
                      <a:pt x="137795" y="31901"/>
                    </a:cubicBezTo>
                    <a:cubicBezTo>
                      <a:pt x="137795" y="31901"/>
                      <a:pt x="138049" y="31483"/>
                      <a:pt x="138049" y="30786"/>
                    </a:cubicBezTo>
                    <a:lnTo>
                      <a:pt x="138049" y="772723"/>
                    </a:lnTo>
                    <a:cubicBezTo>
                      <a:pt x="138049" y="775230"/>
                      <a:pt x="137287" y="777459"/>
                      <a:pt x="136144" y="779270"/>
                    </a:cubicBezTo>
                    <a:cubicBezTo>
                      <a:pt x="126619" y="795151"/>
                      <a:pt x="68580" y="803509"/>
                      <a:pt x="6350" y="803509"/>
                    </a:cubicBezTo>
                    <a:cubicBezTo>
                      <a:pt x="2794" y="803509"/>
                      <a:pt x="0" y="800445"/>
                      <a:pt x="0" y="796544"/>
                    </a:cubicBezTo>
                    <a:cubicBezTo>
                      <a:pt x="0" y="792644"/>
                      <a:pt x="2794" y="789579"/>
                      <a:pt x="6350" y="789579"/>
                    </a:cubicBezTo>
                    <a:cubicBezTo>
                      <a:pt x="68580" y="789579"/>
                      <a:pt x="126619" y="797937"/>
                      <a:pt x="136144" y="813818"/>
                    </a:cubicBezTo>
                    <a:cubicBezTo>
                      <a:pt x="137287" y="815629"/>
                      <a:pt x="138049" y="817858"/>
                      <a:pt x="138049" y="820365"/>
                    </a:cubicBezTo>
                    <a:lnTo>
                      <a:pt x="138049" y="1562302"/>
                    </a:lnTo>
                    <a:lnTo>
                      <a:pt x="131699" y="1562302"/>
                    </a:lnTo>
                    <a:lnTo>
                      <a:pt x="138049" y="1562302"/>
                    </a:lnTo>
                    <a:cubicBezTo>
                      <a:pt x="138049" y="1561605"/>
                      <a:pt x="137795" y="1561187"/>
                      <a:pt x="137795" y="1561187"/>
                    </a:cubicBezTo>
                    <a:cubicBezTo>
                      <a:pt x="142494" y="1569128"/>
                      <a:pt x="190500" y="1579158"/>
                      <a:pt x="256921" y="15791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56921" cy="1593088"/>
              </a:xfrm>
              <a:custGeom>
                <a:avLst/>
                <a:gdLst/>
                <a:ahLst/>
                <a:cxnLst/>
                <a:rect r="r" b="b" t="t" l="l"/>
                <a:pathLst>
                  <a:path h="1593088" w="256921">
                    <a:moveTo>
                      <a:pt x="256921" y="1593088"/>
                    </a:moveTo>
                    <a:cubicBezTo>
                      <a:pt x="194691" y="1593088"/>
                      <a:pt x="136652" y="1584730"/>
                      <a:pt x="127127" y="1568849"/>
                    </a:cubicBezTo>
                    <a:cubicBezTo>
                      <a:pt x="125984" y="1567038"/>
                      <a:pt x="125222" y="1564809"/>
                      <a:pt x="125222" y="1562302"/>
                    </a:cubicBezTo>
                    <a:lnTo>
                      <a:pt x="125222" y="820365"/>
                    </a:lnTo>
                    <a:lnTo>
                      <a:pt x="131572" y="820365"/>
                    </a:lnTo>
                    <a:lnTo>
                      <a:pt x="125222" y="820365"/>
                    </a:lnTo>
                    <a:cubicBezTo>
                      <a:pt x="125222" y="821062"/>
                      <a:pt x="125476" y="821480"/>
                      <a:pt x="125476" y="821480"/>
                    </a:cubicBezTo>
                    <a:cubicBezTo>
                      <a:pt x="120777" y="813539"/>
                      <a:pt x="72771" y="803509"/>
                      <a:pt x="6350" y="803509"/>
                    </a:cubicBezTo>
                    <a:lnTo>
                      <a:pt x="6350" y="796544"/>
                    </a:lnTo>
                    <a:lnTo>
                      <a:pt x="6350" y="789579"/>
                    </a:lnTo>
                    <a:cubicBezTo>
                      <a:pt x="72771" y="789579"/>
                      <a:pt x="120777" y="779549"/>
                      <a:pt x="125476" y="771609"/>
                    </a:cubicBezTo>
                    <a:cubicBezTo>
                      <a:pt x="125476" y="771609"/>
                      <a:pt x="125222" y="772026"/>
                      <a:pt x="125222" y="772723"/>
                    </a:cubicBezTo>
                    <a:lnTo>
                      <a:pt x="131572" y="772723"/>
                    </a:lnTo>
                    <a:lnTo>
                      <a:pt x="125222" y="772723"/>
                    </a:lnTo>
                    <a:lnTo>
                      <a:pt x="125222" y="30786"/>
                    </a:lnTo>
                    <a:lnTo>
                      <a:pt x="131572" y="30786"/>
                    </a:lnTo>
                    <a:lnTo>
                      <a:pt x="125222" y="30786"/>
                    </a:lnTo>
                    <a:lnTo>
                      <a:pt x="131572" y="30786"/>
                    </a:lnTo>
                    <a:lnTo>
                      <a:pt x="125222" y="30786"/>
                    </a:lnTo>
                    <a:cubicBezTo>
                      <a:pt x="125222" y="28279"/>
                      <a:pt x="125984" y="26050"/>
                      <a:pt x="127127" y="24239"/>
                    </a:cubicBezTo>
                    <a:cubicBezTo>
                      <a:pt x="136652" y="8358"/>
                      <a:pt x="194691" y="0"/>
                      <a:pt x="256921" y="0"/>
                    </a:cubicBezTo>
                    <a:lnTo>
                      <a:pt x="256921" y="13930"/>
                    </a:lnTo>
                    <a:cubicBezTo>
                      <a:pt x="190500" y="13930"/>
                      <a:pt x="142494" y="23960"/>
                      <a:pt x="137795" y="31901"/>
                    </a:cubicBezTo>
                    <a:cubicBezTo>
                      <a:pt x="137795" y="31901"/>
                      <a:pt x="138049" y="31483"/>
                      <a:pt x="138049" y="30786"/>
                    </a:cubicBezTo>
                    <a:lnTo>
                      <a:pt x="138049" y="772723"/>
                    </a:lnTo>
                    <a:cubicBezTo>
                      <a:pt x="138049" y="775230"/>
                      <a:pt x="137287" y="777459"/>
                      <a:pt x="136144" y="779270"/>
                    </a:cubicBezTo>
                    <a:cubicBezTo>
                      <a:pt x="126619" y="795151"/>
                      <a:pt x="68580" y="803509"/>
                      <a:pt x="6350" y="803509"/>
                    </a:cubicBezTo>
                    <a:cubicBezTo>
                      <a:pt x="2794" y="803509"/>
                      <a:pt x="0" y="800445"/>
                      <a:pt x="0" y="796544"/>
                    </a:cubicBezTo>
                    <a:cubicBezTo>
                      <a:pt x="0" y="792644"/>
                      <a:pt x="2794" y="789579"/>
                      <a:pt x="6350" y="789579"/>
                    </a:cubicBezTo>
                    <a:cubicBezTo>
                      <a:pt x="68580" y="789579"/>
                      <a:pt x="126619" y="797937"/>
                      <a:pt x="136144" y="813818"/>
                    </a:cubicBezTo>
                    <a:cubicBezTo>
                      <a:pt x="137287" y="815629"/>
                      <a:pt x="138049" y="817858"/>
                      <a:pt x="138049" y="820365"/>
                    </a:cubicBezTo>
                    <a:lnTo>
                      <a:pt x="138049" y="1562302"/>
                    </a:lnTo>
                    <a:lnTo>
                      <a:pt x="131699" y="1562302"/>
                    </a:lnTo>
                    <a:lnTo>
                      <a:pt x="138049" y="1562302"/>
                    </a:lnTo>
                    <a:cubicBezTo>
                      <a:pt x="138049" y="1561605"/>
                      <a:pt x="137795" y="1561187"/>
                      <a:pt x="137795" y="1561187"/>
                    </a:cubicBezTo>
                    <a:cubicBezTo>
                      <a:pt x="142494" y="1569128"/>
                      <a:pt x="190500" y="1579158"/>
                      <a:pt x="256921" y="157915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756472" y="3638560"/>
              <a:ext cx="280516" cy="3157243"/>
              <a:chOff x="0" y="0"/>
              <a:chExt cx="174031" cy="195873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4076" cy="1958760"/>
              </a:xfrm>
              <a:custGeom>
                <a:avLst/>
                <a:gdLst/>
                <a:ahLst/>
                <a:cxnLst/>
                <a:rect r="r" b="b" t="t" l="l"/>
                <a:pathLst>
                  <a:path h="1958760" w="174076">
                    <a:moveTo>
                      <a:pt x="169862" y="1958760"/>
                    </a:moveTo>
                    <a:cubicBezTo>
                      <a:pt x="128719" y="1958760"/>
                      <a:pt x="90347" y="1950405"/>
                      <a:pt x="84049" y="1934385"/>
                    </a:cubicBezTo>
                    <a:cubicBezTo>
                      <a:pt x="83378" y="1932574"/>
                      <a:pt x="82790" y="1930345"/>
                      <a:pt x="82790" y="1927837"/>
                    </a:cubicBezTo>
                    <a:lnTo>
                      <a:pt x="82790" y="1003272"/>
                    </a:lnTo>
                    <a:lnTo>
                      <a:pt x="86988" y="1003272"/>
                    </a:lnTo>
                    <a:lnTo>
                      <a:pt x="82790" y="1003272"/>
                    </a:lnTo>
                    <a:cubicBezTo>
                      <a:pt x="82790" y="1003969"/>
                      <a:pt x="82958" y="1004387"/>
                      <a:pt x="82958" y="1004387"/>
                    </a:cubicBezTo>
                    <a:cubicBezTo>
                      <a:pt x="79851" y="996446"/>
                      <a:pt x="48112" y="986277"/>
                      <a:pt x="4198" y="986277"/>
                    </a:cubicBezTo>
                    <a:lnTo>
                      <a:pt x="4198" y="979312"/>
                    </a:lnTo>
                    <a:lnTo>
                      <a:pt x="4198" y="972347"/>
                    </a:lnTo>
                    <a:cubicBezTo>
                      <a:pt x="48112" y="972347"/>
                      <a:pt x="79851" y="962317"/>
                      <a:pt x="82958" y="954376"/>
                    </a:cubicBezTo>
                    <a:cubicBezTo>
                      <a:pt x="82958" y="954376"/>
                      <a:pt x="82790" y="954794"/>
                      <a:pt x="82790" y="955491"/>
                    </a:cubicBezTo>
                    <a:lnTo>
                      <a:pt x="86988" y="955491"/>
                    </a:lnTo>
                    <a:lnTo>
                      <a:pt x="82790" y="955491"/>
                    </a:lnTo>
                    <a:lnTo>
                      <a:pt x="82790" y="30786"/>
                    </a:lnTo>
                    <a:lnTo>
                      <a:pt x="86988" y="30786"/>
                    </a:lnTo>
                    <a:lnTo>
                      <a:pt x="82790" y="30786"/>
                    </a:lnTo>
                    <a:lnTo>
                      <a:pt x="86988" y="30786"/>
                    </a:lnTo>
                    <a:lnTo>
                      <a:pt x="82790" y="30786"/>
                    </a:lnTo>
                    <a:cubicBezTo>
                      <a:pt x="82790" y="28279"/>
                      <a:pt x="83294" y="26050"/>
                      <a:pt x="84049" y="24239"/>
                    </a:cubicBezTo>
                    <a:cubicBezTo>
                      <a:pt x="90263" y="8358"/>
                      <a:pt x="128719" y="0"/>
                      <a:pt x="169862" y="0"/>
                    </a:cubicBezTo>
                    <a:cubicBezTo>
                      <a:pt x="172213" y="0"/>
                      <a:pt x="174076" y="3065"/>
                      <a:pt x="174076" y="6965"/>
                    </a:cubicBezTo>
                    <a:lnTo>
                      <a:pt x="174076" y="1951798"/>
                    </a:lnTo>
                    <a:cubicBezTo>
                      <a:pt x="174076" y="1955698"/>
                      <a:pt x="172213" y="1958760"/>
                      <a:pt x="169862" y="1958760"/>
                    </a:cubicBezTo>
                    <a:moveTo>
                      <a:pt x="169862" y="1944832"/>
                    </a:moveTo>
                    <a:lnTo>
                      <a:pt x="169862" y="1951798"/>
                    </a:lnTo>
                    <a:lnTo>
                      <a:pt x="165664" y="1951798"/>
                    </a:lnTo>
                    <a:lnTo>
                      <a:pt x="165664" y="6965"/>
                    </a:lnTo>
                    <a:lnTo>
                      <a:pt x="169862" y="6965"/>
                    </a:lnTo>
                    <a:lnTo>
                      <a:pt x="169862" y="13930"/>
                    </a:lnTo>
                    <a:cubicBezTo>
                      <a:pt x="125948" y="13930"/>
                      <a:pt x="94209" y="23960"/>
                      <a:pt x="91103" y="31901"/>
                    </a:cubicBezTo>
                    <a:cubicBezTo>
                      <a:pt x="91103" y="31901"/>
                      <a:pt x="91270" y="31483"/>
                      <a:pt x="91270" y="30786"/>
                    </a:cubicBezTo>
                    <a:lnTo>
                      <a:pt x="91270" y="955491"/>
                    </a:lnTo>
                    <a:cubicBezTo>
                      <a:pt x="91270" y="957998"/>
                      <a:pt x="90767" y="960227"/>
                      <a:pt x="90011" y="962038"/>
                    </a:cubicBezTo>
                    <a:cubicBezTo>
                      <a:pt x="83714" y="977919"/>
                      <a:pt x="45341" y="986277"/>
                      <a:pt x="4198" y="986277"/>
                    </a:cubicBezTo>
                    <a:cubicBezTo>
                      <a:pt x="1847" y="986277"/>
                      <a:pt x="0" y="983212"/>
                      <a:pt x="0" y="979312"/>
                    </a:cubicBezTo>
                    <a:cubicBezTo>
                      <a:pt x="0" y="975411"/>
                      <a:pt x="1847" y="972347"/>
                      <a:pt x="4198" y="972347"/>
                    </a:cubicBezTo>
                    <a:cubicBezTo>
                      <a:pt x="45341" y="972347"/>
                      <a:pt x="83714" y="980705"/>
                      <a:pt x="90011" y="996725"/>
                    </a:cubicBezTo>
                    <a:cubicBezTo>
                      <a:pt x="90683" y="998536"/>
                      <a:pt x="91270" y="1000765"/>
                      <a:pt x="91270" y="1003272"/>
                    </a:cubicBezTo>
                    <a:lnTo>
                      <a:pt x="91270" y="1927837"/>
                    </a:lnTo>
                    <a:lnTo>
                      <a:pt x="87072" y="1927837"/>
                    </a:lnTo>
                    <a:lnTo>
                      <a:pt x="91270" y="1927837"/>
                    </a:lnTo>
                    <a:cubicBezTo>
                      <a:pt x="91270" y="1927141"/>
                      <a:pt x="91103" y="1926723"/>
                      <a:pt x="91103" y="1926723"/>
                    </a:cubicBezTo>
                    <a:cubicBezTo>
                      <a:pt x="94209" y="1934663"/>
                      <a:pt x="125948" y="1944693"/>
                      <a:pt x="169862" y="194469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9862" cy="1958760"/>
              </a:xfrm>
              <a:custGeom>
                <a:avLst/>
                <a:gdLst/>
                <a:ahLst/>
                <a:cxnLst/>
                <a:rect r="r" b="b" t="t" l="l"/>
                <a:pathLst>
                  <a:path h="1958760" w="169862">
                    <a:moveTo>
                      <a:pt x="169862" y="1958760"/>
                    </a:moveTo>
                    <a:cubicBezTo>
                      <a:pt x="128719" y="1958760"/>
                      <a:pt x="90347" y="1950405"/>
                      <a:pt x="84049" y="1934385"/>
                    </a:cubicBezTo>
                    <a:cubicBezTo>
                      <a:pt x="83378" y="1932574"/>
                      <a:pt x="82790" y="1930345"/>
                      <a:pt x="82790" y="1927837"/>
                    </a:cubicBezTo>
                    <a:lnTo>
                      <a:pt x="82790" y="1003272"/>
                    </a:lnTo>
                    <a:lnTo>
                      <a:pt x="86988" y="1003272"/>
                    </a:lnTo>
                    <a:lnTo>
                      <a:pt x="82790" y="1003272"/>
                    </a:lnTo>
                    <a:cubicBezTo>
                      <a:pt x="82790" y="1003969"/>
                      <a:pt x="82958" y="1004387"/>
                      <a:pt x="82958" y="1004387"/>
                    </a:cubicBezTo>
                    <a:cubicBezTo>
                      <a:pt x="79851" y="996446"/>
                      <a:pt x="48112" y="986277"/>
                      <a:pt x="4198" y="986277"/>
                    </a:cubicBezTo>
                    <a:lnTo>
                      <a:pt x="4198" y="979312"/>
                    </a:lnTo>
                    <a:lnTo>
                      <a:pt x="4198" y="972347"/>
                    </a:lnTo>
                    <a:cubicBezTo>
                      <a:pt x="48112" y="972347"/>
                      <a:pt x="79851" y="962317"/>
                      <a:pt x="82958" y="954376"/>
                    </a:cubicBezTo>
                    <a:cubicBezTo>
                      <a:pt x="82958" y="954376"/>
                      <a:pt x="82790" y="954794"/>
                      <a:pt x="82790" y="955491"/>
                    </a:cubicBezTo>
                    <a:lnTo>
                      <a:pt x="86988" y="955491"/>
                    </a:lnTo>
                    <a:lnTo>
                      <a:pt x="82790" y="955491"/>
                    </a:lnTo>
                    <a:lnTo>
                      <a:pt x="82790" y="30786"/>
                    </a:lnTo>
                    <a:lnTo>
                      <a:pt x="86988" y="30786"/>
                    </a:lnTo>
                    <a:lnTo>
                      <a:pt x="82790" y="30786"/>
                    </a:lnTo>
                    <a:lnTo>
                      <a:pt x="86988" y="30786"/>
                    </a:lnTo>
                    <a:lnTo>
                      <a:pt x="82790" y="30786"/>
                    </a:lnTo>
                    <a:cubicBezTo>
                      <a:pt x="82790" y="28279"/>
                      <a:pt x="83294" y="26050"/>
                      <a:pt x="84049" y="24239"/>
                    </a:cubicBezTo>
                    <a:cubicBezTo>
                      <a:pt x="90263" y="8358"/>
                      <a:pt x="128719" y="0"/>
                      <a:pt x="169862" y="0"/>
                    </a:cubicBezTo>
                    <a:lnTo>
                      <a:pt x="169862" y="13930"/>
                    </a:lnTo>
                    <a:cubicBezTo>
                      <a:pt x="125948" y="13930"/>
                      <a:pt x="94209" y="23960"/>
                      <a:pt x="91103" y="31901"/>
                    </a:cubicBezTo>
                    <a:cubicBezTo>
                      <a:pt x="91103" y="31901"/>
                      <a:pt x="91270" y="31483"/>
                      <a:pt x="91270" y="30786"/>
                    </a:cubicBezTo>
                    <a:lnTo>
                      <a:pt x="91270" y="955491"/>
                    </a:lnTo>
                    <a:cubicBezTo>
                      <a:pt x="91270" y="957998"/>
                      <a:pt x="90767" y="960227"/>
                      <a:pt x="90011" y="962038"/>
                    </a:cubicBezTo>
                    <a:cubicBezTo>
                      <a:pt x="83714" y="977919"/>
                      <a:pt x="45341" y="986277"/>
                      <a:pt x="4198" y="986277"/>
                    </a:cubicBezTo>
                    <a:cubicBezTo>
                      <a:pt x="1847" y="986277"/>
                      <a:pt x="0" y="983212"/>
                      <a:pt x="0" y="979312"/>
                    </a:cubicBezTo>
                    <a:cubicBezTo>
                      <a:pt x="0" y="975411"/>
                      <a:pt x="1847" y="972347"/>
                      <a:pt x="4198" y="972347"/>
                    </a:cubicBezTo>
                    <a:cubicBezTo>
                      <a:pt x="45341" y="972347"/>
                      <a:pt x="83714" y="980705"/>
                      <a:pt x="90011" y="996725"/>
                    </a:cubicBezTo>
                    <a:cubicBezTo>
                      <a:pt x="90683" y="998536"/>
                      <a:pt x="91270" y="1000765"/>
                      <a:pt x="91270" y="1003272"/>
                    </a:cubicBezTo>
                    <a:lnTo>
                      <a:pt x="91270" y="1927837"/>
                    </a:lnTo>
                    <a:lnTo>
                      <a:pt x="87072" y="1927837"/>
                    </a:lnTo>
                    <a:lnTo>
                      <a:pt x="91270" y="1927837"/>
                    </a:lnTo>
                    <a:cubicBezTo>
                      <a:pt x="91270" y="1927141"/>
                      <a:pt x="91103" y="1926723"/>
                      <a:pt x="91103" y="1926723"/>
                    </a:cubicBezTo>
                    <a:cubicBezTo>
                      <a:pt x="94209" y="1934663"/>
                      <a:pt x="125948" y="1944693"/>
                      <a:pt x="169862" y="1944693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537059"/>
              <a:ext cx="696548" cy="878455"/>
              <a:chOff x="0" y="0"/>
              <a:chExt cx="696548" cy="87845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4081"/>
                <a:ext cx="671195" cy="850335"/>
              </a:xfrm>
              <a:custGeom>
                <a:avLst/>
                <a:gdLst/>
                <a:ahLst/>
                <a:cxnLst/>
                <a:rect r="r" b="b" t="t" l="l"/>
                <a:pathLst>
                  <a:path h="850335" w="671195">
                    <a:moveTo>
                      <a:pt x="0" y="425097"/>
                    </a:moveTo>
                    <a:cubicBezTo>
                      <a:pt x="0" y="190371"/>
                      <a:pt x="150241" y="0"/>
                      <a:pt x="335534" y="0"/>
                    </a:cubicBezTo>
                    <a:cubicBezTo>
                      <a:pt x="520827" y="0"/>
                      <a:pt x="671195" y="190371"/>
                      <a:pt x="671195" y="425097"/>
                    </a:cubicBezTo>
                    <a:cubicBezTo>
                      <a:pt x="671195" y="659822"/>
                      <a:pt x="520954" y="850335"/>
                      <a:pt x="335534" y="850335"/>
                    </a:cubicBezTo>
                    <a:cubicBezTo>
                      <a:pt x="150114" y="850335"/>
                      <a:pt x="0" y="659963"/>
                      <a:pt x="0" y="425097"/>
                    </a:cubicBezTo>
                    <a:close/>
                  </a:path>
                </a:pathLst>
              </a:custGeom>
              <a:solidFill>
                <a:srgbClr val="F5CDC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6595" cy="878492"/>
              </a:xfrm>
              <a:custGeom>
                <a:avLst/>
                <a:gdLst/>
                <a:ahLst/>
                <a:cxnLst/>
                <a:rect r="r" b="b" t="t" l="l"/>
                <a:pathLst>
                  <a:path h="878492" w="696595">
                    <a:moveTo>
                      <a:pt x="0" y="439178"/>
                    </a:moveTo>
                    <a:cubicBezTo>
                      <a:pt x="0" y="198538"/>
                      <a:pt x="154432" y="0"/>
                      <a:pt x="348234" y="0"/>
                    </a:cubicBezTo>
                    <a:lnTo>
                      <a:pt x="348234" y="14081"/>
                    </a:lnTo>
                    <a:lnTo>
                      <a:pt x="348234" y="0"/>
                    </a:lnTo>
                    <a:cubicBezTo>
                      <a:pt x="542163" y="0"/>
                      <a:pt x="696595" y="198538"/>
                      <a:pt x="696595" y="439178"/>
                    </a:cubicBezTo>
                    <a:lnTo>
                      <a:pt x="683895" y="439178"/>
                    </a:lnTo>
                    <a:lnTo>
                      <a:pt x="696595" y="439178"/>
                    </a:lnTo>
                    <a:cubicBezTo>
                      <a:pt x="696595" y="679958"/>
                      <a:pt x="542163" y="878355"/>
                      <a:pt x="348361" y="878355"/>
                    </a:cubicBezTo>
                    <a:lnTo>
                      <a:pt x="348361" y="864275"/>
                    </a:lnTo>
                    <a:lnTo>
                      <a:pt x="348361" y="878355"/>
                    </a:lnTo>
                    <a:cubicBezTo>
                      <a:pt x="154432" y="878492"/>
                      <a:pt x="0" y="679958"/>
                      <a:pt x="0" y="439178"/>
                    </a:cubicBezTo>
                    <a:lnTo>
                      <a:pt x="12700" y="439178"/>
                    </a:lnTo>
                    <a:lnTo>
                      <a:pt x="25400" y="439178"/>
                    </a:lnTo>
                    <a:lnTo>
                      <a:pt x="12700" y="439178"/>
                    </a:lnTo>
                    <a:lnTo>
                      <a:pt x="0" y="439178"/>
                    </a:lnTo>
                    <a:moveTo>
                      <a:pt x="25400" y="439178"/>
                    </a:moveTo>
                    <a:cubicBezTo>
                      <a:pt x="25400" y="446922"/>
                      <a:pt x="19685" y="453258"/>
                      <a:pt x="12700" y="453258"/>
                    </a:cubicBezTo>
                    <a:cubicBezTo>
                      <a:pt x="5715" y="453258"/>
                      <a:pt x="0" y="446922"/>
                      <a:pt x="0" y="439178"/>
                    </a:cubicBezTo>
                    <a:cubicBezTo>
                      <a:pt x="0" y="431433"/>
                      <a:pt x="5715" y="425097"/>
                      <a:pt x="12700" y="425097"/>
                    </a:cubicBezTo>
                    <a:cubicBezTo>
                      <a:pt x="19685" y="425097"/>
                      <a:pt x="25400" y="431433"/>
                      <a:pt x="25400" y="439178"/>
                    </a:cubicBezTo>
                    <a:cubicBezTo>
                      <a:pt x="25400" y="668130"/>
                      <a:pt x="171450" y="850335"/>
                      <a:pt x="348234" y="850335"/>
                    </a:cubicBezTo>
                    <a:cubicBezTo>
                      <a:pt x="525018" y="850335"/>
                      <a:pt x="671195" y="668130"/>
                      <a:pt x="671195" y="439178"/>
                    </a:cubicBezTo>
                    <a:cubicBezTo>
                      <a:pt x="671195" y="210225"/>
                      <a:pt x="525018" y="28161"/>
                      <a:pt x="348234" y="28161"/>
                    </a:cubicBezTo>
                    <a:lnTo>
                      <a:pt x="348234" y="14081"/>
                    </a:lnTo>
                    <a:lnTo>
                      <a:pt x="348234" y="28161"/>
                    </a:lnTo>
                    <a:cubicBezTo>
                      <a:pt x="171450" y="28161"/>
                      <a:pt x="25400" y="210366"/>
                      <a:pt x="25400" y="439178"/>
                    </a:cubicBezTo>
                    <a:close/>
                  </a:path>
                </a:pathLst>
              </a:custGeom>
              <a:solidFill>
                <a:srgbClr val="67555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696548" cy="935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1F2C8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12834" y="2363305"/>
              <a:ext cx="263226" cy="855151"/>
              <a:chOff x="0" y="0"/>
              <a:chExt cx="263226" cy="85515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63271" cy="855188"/>
              </a:xfrm>
              <a:custGeom>
                <a:avLst/>
                <a:gdLst/>
                <a:ahLst/>
                <a:cxnLst/>
                <a:rect r="r" b="b" t="t" l="l"/>
                <a:pathLst>
                  <a:path h="855188" w="263271">
                    <a:moveTo>
                      <a:pt x="256921" y="855188"/>
                    </a:moveTo>
                    <a:cubicBezTo>
                      <a:pt x="194691" y="855188"/>
                      <a:pt x="136779" y="846833"/>
                      <a:pt x="127254" y="831231"/>
                    </a:cubicBezTo>
                    <a:cubicBezTo>
                      <a:pt x="126111" y="829420"/>
                      <a:pt x="125349" y="827191"/>
                      <a:pt x="125349" y="824684"/>
                    </a:cubicBezTo>
                    <a:lnTo>
                      <a:pt x="125349" y="451208"/>
                    </a:lnTo>
                    <a:lnTo>
                      <a:pt x="131699" y="451208"/>
                    </a:lnTo>
                    <a:lnTo>
                      <a:pt x="125349" y="451208"/>
                    </a:lnTo>
                    <a:cubicBezTo>
                      <a:pt x="125349" y="451904"/>
                      <a:pt x="125603" y="452322"/>
                      <a:pt x="125603" y="452322"/>
                    </a:cubicBezTo>
                    <a:cubicBezTo>
                      <a:pt x="120777" y="444382"/>
                      <a:pt x="72771" y="434491"/>
                      <a:pt x="6477" y="434491"/>
                    </a:cubicBezTo>
                    <a:lnTo>
                      <a:pt x="6477" y="427526"/>
                    </a:lnTo>
                    <a:lnTo>
                      <a:pt x="6477" y="420561"/>
                    </a:lnTo>
                    <a:cubicBezTo>
                      <a:pt x="72898" y="420561"/>
                      <a:pt x="120777" y="410531"/>
                      <a:pt x="125603" y="402730"/>
                    </a:cubicBezTo>
                    <a:cubicBezTo>
                      <a:pt x="125603" y="402730"/>
                      <a:pt x="125349" y="403148"/>
                      <a:pt x="125349" y="403844"/>
                    </a:cubicBezTo>
                    <a:lnTo>
                      <a:pt x="131699" y="403844"/>
                    </a:lnTo>
                    <a:lnTo>
                      <a:pt x="125349" y="403844"/>
                    </a:lnTo>
                    <a:lnTo>
                      <a:pt x="125349" y="30647"/>
                    </a:lnTo>
                    <a:cubicBezTo>
                      <a:pt x="125349" y="26746"/>
                      <a:pt x="128143" y="23682"/>
                      <a:pt x="131699" y="23682"/>
                    </a:cubicBezTo>
                    <a:lnTo>
                      <a:pt x="131699" y="30647"/>
                    </a:lnTo>
                    <a:lnTo>
                      <a:pt x="125349" y="30647"/>
                    </a:lnTo>
                    <a:cubicBezTo>
                      <a:pt x="125349" y="28140"/>
                      <a:pt x="126111" y="25911"/>
                      <a:pt x="127254" y="24100"/>
                    </a:cubicBezTo>
                    <a:cubicBezTo>
                      <a:pt x="136779" y="8358"/>
                      <a:pt x="194691" y="0"/>
                      <a:pt x="256921" y="0"/>
                    </a:cubicBezTo>
                    <a:cubicBezTo>
                      <a:pt x="260477" y="0"/>
                      <a:pt x="263271" y="3065"/>
                      <a:pt x="263271" y="6965"/>
                    </a:cubicBezTo>
                    <a:lnTo>
                      <a:pt x="263271" y="848226"/>
                    </a:lnTo>
                    <a:cubicBezTo>
                      <a:pt x="263271" y="852127"/>
                      <a:pt x="260477" y="855188"/>
                      <a:pt x="256921" y="855188"/>
                    </a:cubicBezTo>
                    <a:moveTo>
                      <a:pt x="256921" y="841261"/>
                    </a:moveTo>
                    <a:lnTo>
                      <a:pt x="256921" y="848226"/>
                    </a:lnTo>
                    <a:lnTo>
                      <a:pt x="250571" y="848226"/>
                    </a:lnTo>
                    <a:lnTo>
                      <a:pt x="250571" y="6965"/>
                    </a:lnTo>
                    <a:lnTo>
                      <a:pt x="256921" y="6965"/>
                    </a:lnTo>
                    <a:lnTo>
                      <a:pt x="256921" y="13930"/>
                    </a:lnTo>
                    <a:cubicBezTo>
                      <a:pt x="190500" y="13930"/>
                      <a:pt x="142621" y="23960"/>
                      <a:pt x="137795" y="31761"/>
                    </a:cubicBezTo>
                    <a:cubicBezTo>
                      <a:pt x="137795" y="31761"/>
                      <a:pt x="138049" y="31344"/>
                      <a:pt x="138049" y="30647"/>
                    </a:cubicBezTo>
                    <a:cubicBezTo>
                      <a:pt x="138049" y="34548"/>
                      <a:pt x="135255" y="37612"/>
                      <a:pt x="131699" y="37612"/>
                    </a:cubicBezTo>
                    <a:lnTo>
                      <a:pt x="131699" y="30647"/>
                    </a:lnTo>
                    <a:lnTo>
                      <a:pt x="138049" y="30647"/>
                    </a:lnTo>
                    <a:lnTo>
                      <a:pt x="138049" y="403984"/>
                    </a:lnTo>
                    <a:cubicBezTo>
                      <a:pt x="138049" y="406491"/>
                      <a:pt x="137287" y="408720"/>
                      <a:pt x="136144" y="410531"/>
                    </a:cubicBezTo>
                    <a:cubicBezTo>
                      <a:pt x="126492" y="426272"/>
                      <a:pt x="68580" y="434491"/>
                      <a:pt x="6350" y="434491"/>
                    </a:cubicBezTo>
                    <a:cubicBezTo>
                      <a:pt x="2794" y="434491"/>
                      <a:pt x="0" y="431427"/>
                      <a:pt x="0" y="427526"/>
                    </a:cubicBezTo>
                    <a:cubicBezTo>
                      <a:pt x="0" y="423625"/>
                      <a:pt x="2794" y="420561"/>
                      <a:pt x="6350" y="420561"/>
                    </a:cubicBezTo>
                    <a:cubicBezTo>
                      <a:pt x="68580" y="420561"/>
                      <a:pt x="126492" y="428919"/>
                      <a:pt x="136017" y="444521"/>
                    </a:cubicBezTo>
                    <a:cubicBezTo>
                      <a:pt x="137160" y="446332"/>
                      <a:pt x="137922" y="448561"/>
                      <a:pt x="137922" y="451069"/>
                    </a:cubicBezTo>
                    <a:lnTo>
                      <a:pt x="137922" y="824405"/>
                    </a:lnTo>
                    <a:lnTo>
                      <a:pt x="131572" y="824405"/>
                    </a:lnTo>
                    <a:lnTo>
                      <a:pt x="137922" y="824405"/>
                    </a:lnTo>
                    <a:cubicBezTo>
                      <a:pt x="137922" y="823709"/>
                      <a:pt x="137668" y="823291"/>
                      <a:pt x="137668" y="823291"/>
                    </a:cubicBezTo>
                    <a:cubicBezTo>
                      <a:pt x="142494" y="831231"/>
                      <a:pt x="190500" y="841122"/>
                      <a:pt x="256794" y="84112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56921" cy="855188"/>
              </a:xfrm>
              <a:custGeom>
                <a:avLst/>
                <a:gdLst/>
                <a:ahLst/>
                <a:cxnLst/>
                <a:rect r="r" b="b" t="t" l="l"/>
                <a:pathLst>
                  <a:path h="855188" w="256921">
                    <a:moveTo>
                      <a:pt x="256921" y="855188"/>
                    </a:moveTo>
                    <a:cubicBezTo>
                      <a:pt x="194691" y="855188"/>
                      <a:pt x="136779" y="846833"/>
                      <a:pt x="127254" y="831231"/>
                    </a:cubicBezTo>
                    <a:cubicBezTo>
                      <a:pt x="126111" y="829420"/>
                      <a:pt x="125349" y="827191"/>
                      <a:pt x="125349" y="824684"/>
                    </a:cubicBezTo>
                    <a:lnTo>
                      <a:pt x="125349" y="451208"/>
                    </a:lnTo>
                    <a:lnTo>
                      <a:pt x="131699" y="451208"/>
                    </a:lnTo>
                    <a:lnTo>
                      <a:pt x="125349" y="451208"/>
                    </a:lnTo>
                    <a:cubicBezTo>
                      <a:pt x="125349" y="451904"/>
                      <a:pt x="125603" y="452322"/>
                      <a:pt x="125603" y="452322"/>
                    </a:cubicBezTo>
                    <a:cubicBezTo>
                      <a:pt x="120777" y="444382"/>
                      <a:pt x="72771" y="434491"/>
                      <a:pt x="6477" y="434491"/>
                    </a:cubicBezTo>
                    <a:lnTo>
                      <a:pt x="6477" y="427526"/>
                    </a:lnTo>
                    <a:lnTo>
                      <a:pt x="6477" y="420561"/>
                    </a:lnTo>
                    <a:cubicBezTo>
                      <a:pt x="72898" y="420561"/>
                      <a:pt x="120777" y="410531"/>
                      <a:pt x="125603" y="402730"/>
                    </a:cubicBezTo>
                    <a:cubicBezTo>
                      <a:pt x="125603" y="402730"/>
                      <a:pt x="125349" y="403148"/>
                      <a:pt x="125349" y="403844"/>
                    </a:cubicBezTo>
                    <a:lnTo>
                      <a:pt x="131699" y="403844"/>
                    </a:lnTo>
                    <a:lnTo>
                      <a:pt x="125349" y="403844"/>
                    </a:lnTo>
                    <a:lnTo>
                      <a:pt x="125349" y="30647"/>
                    </a:lnTo>
                    <a:cubicBezTo>
                      <a:pt x="125349" y="26746"/>
                      <a:pt x="128143" y="23682"/>
                      <a:pt x="131699" y="23682"/>
                    </a:cubicBezTo>
                    <a:lnTo>
                      <a:pt x="131699" y="30647"/>
                    </a:lnTo>
                    <a:lnTo>
                      <a:pt x="125349" y="30647"/>
                    </a:lnTo>
                    <a:cubicBezTo>
                      <a:pt x="125349" y="28140"/>
                      <a:pt x="126111" y="25911"/>
                      <a:pt x="127254" y="24100"/>
                    </a:cubicBezTo>
                    <a:cubicBezTo>
                      <a:pt x="136779" y="8358"/>
                      <a:pt x="194691" y="0"/>
                      <a:pt x="256921" y="0"/>
                    </a:cubicBezTo>
                    <a:lnTo>
                      <a:pt x="256921" y="13930"/>
                    </a:lnTo>
                    <a:cubicBezTo>
                      <a:pt x="190500" y="13930"/>
                      <a:pt x="142621" y="23960"/>
                      <a:pt x="137795" y="31761"/>
                    </a:cubicBezTo>
                    <a:cubicBezTo>
                      <a:pt x="137795" y="31761"/>
                      <a:pt x="138049" y="31344"/>
                      <a:pt x="138049" y="30647"/>
                    </a:cubicBezTo>
                    <a:cubicBezTo>
                      <a:pt x="138049" y="34548"/>
                      <a:pt x="135255" y="37612"/>
                      <a:pt x="131699" y="37612"/>
                    </a:cubicBezTo>
                    <a:lnTo>
                      <a:pt x="131699" y="30647"/>
                    </a:lnTo>
                    <a:lnTo>
                      <a:pt x="138049" y="30647"/>
                    </a:lnTo>
                    <a:lnTo>
                      <a:pt x="138049" y="403984"/>
                    </a:lnTo>
                    <a:cubicBezTo>
                      <a:pt x="138049" y="406491"/>
                      <a:pt x="137287" y="408720"/>
                      <a:pt x="136144" y="410531"/>
                    </a:cubicBezTo>
                    <a:cubicBezTo>
                      <a:pt x="126492" y="426272"/>
                      <a:pt x="68580" y="434491"/>
                      <a:pt x="6350" y="434491"/>
                    </a:cubicBezTo>
                    <a:cubicBezTo>
                      <a:pt x="2794" y="434491"/>
                      <a:pt x="0" y="431427"/>
                      <a:pt x="0" y="427526"/>
                    </a:cubicBezTo>
                    <a:cubicBezTo>
                      <a:pt x="0" y="423625"/>
                      <a:pt x="2794" y="420561"/>
                      <a:pt x="6350" y="420561"/>
                    </a:cubicBezTo>
                    <a:cubicBezTo>
                      <a:pt x="68580" y="420561"/>
                      <a:pt x="126492" y="428919"/>
                      <a:pt x="136017" y="444521"/>
                    </a:cubicBezTo>
                    <a:cubicBezTo>
                      <a:pt x="137160" y="446332"/>
                      <a:pt x="137922" y="448561"/>
                      <a:pt x="137922" y="451069"/>
                    </a:cubicBezTo>
                    <a:lnTo>
                      <a:pt x="137922" y="824405"/>
                    </a:lnTo>
                    <a:lnTo>
                      <a:pt x="131572" y="824405"/>
                    </a:lnTo>
                    <a:lnTo>
                      <a:pt x="137922" y="824405"/>
                    </a:lnTo>
                    <a:cubicBezTo>
                      <a:pt x="137922" y="823709"/>
                      <a:pt x="137668" y="823291"/>
                      <a:pt x="137668" y="823291"/>
                    </a:cubicBezTo>
                    <a:cubicBezTo>
                      <a:pt x="142494" y="831231"/>
                      <a:pt x="190500" y="841122"/>
                      <a:pt x="256794" y="84112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31848" y="2351652"/>
              <a:ext cx="696548" cy="878455"/>
              <a:chOff x="0" y="0"/>
              <a:chExt cx="696548" cy="87845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4081"/>
                <a:ext cx="671195" cy="850335"/>
              </a:xfrm>
              <a:custGeom>
                <a:avLst/>
                <a:gdLst/>
                <a:ahLst/>
                <a:cxnLst/>
                <a:rect r="r" b="b" t="t" l="l"/>
                <a:pathLst>
                  <a:path h="850335" w="671195">
                    <a:moveTo>
                      <a:pt x="0" y="425097"/>
                    </a:moveTo>
                    <a:cubicBezTo>
                      <a:pt x="0" y="190371"/>
                      <a:pt x="150241" y="0"/>
                      <a:pt x="335534" y="0"/>
                    </a:cubicBezTo>
                    <a:cubicBezTo>
                      <a:pt x="520827" y="0"/>
                      <a:pt x="671195" y="190371"/>
                      <a:pt x="671195" y="425097"/>
                    </a:cubicBezTo>
                    <a:cubicBezTo>
                      <a:pt x="671195" y="659822"/>
                      <a:pt x="520954" y="850335"/>
                      <a:pt x="335534" y="850335"/>
                    </a:cubicBezTo>
                    <a:cubicBezTo>
                      <a:pt x="150114" y="850335"/>
                      <a:pt x="0" y="659963"/>
                      <a:pt x="0" y="425097"/>
                    </a:cubicBezTo>
                    <a:close/>
                  </a:path>
                </a:pathLst>
              </a:custGeom>
              <a:solidFill>
                <a:srgbClr val="F5CDCE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96595" cy="878492"/>
              </a:xfrm>
              <a:custGeom>
                <a:avLst/>
                <a:gdLst/>
                <a:ahLst/>
                <a:cxnLst/>
                <a:rect r="r" b="b" t="t" l="l"/>
                <a:pathLst>
                  <a:path h="878492" w="696595">
                    <a:moveTo>
                      <a:pt x="0" y="439178"/>
                    </a:moveTo>
                    <a:cubicBezTo>
                      <a:pt x="0" y="198538"/>
                      <a:pt x="154432" y="0"/>
                      <a:pt x="348234" y="0"/>
                    </a:cubicBezTo>
                    <a:lnTo>
                      <a:pt x="348234" y="14081"/>
                    </a:lnTo>
                    <a:lnTo>
                      <a:pt x="348234" y="0"/>
                    </a:lnTo>
                    <a:cubicBezTo>
                      <a:pt x="542163" y="0"/>
                      <a:pt x="696595" y="198538"/>
                      <a:pt x="696595" y="439178"/>
                    </a:cubicBezTo>
                    <a:lnTo>
                      <a:pt x="683895" y="439178"/>
                    </a:lnTo>
                    <a:lnTo>
                      <a:pt x="696595" y="439178"/>
                    </a:lnTo>
                    <a:cubicBezTo>
                      <a:pt x="696595" y="679958"/>
                      <a:pt x="542163" y="878355"/>
                      <a:pt x="348361" y="878355"/>
                    </a:cubicBezTo>
                    <a:lnTo>
                      <a:pt x="348361" y="864275"/>
                    </a:lnTo>
                    <a:lnTo>
                      <a:pt x="348361" y="878355"/>
                    </a:lnTo>
                    <a:cubicBezTo>
                      <a:pt x="154432" y="878492"/>
                      <a:pt x="0" y="679958"/>
                      <a:pt x="0" y="439178"/>
                    </a:cubicBezTo>
                    <a:lnTo>
                      <a:pt x="12700" y="439178"/>
                    </a:lnTo>
                    <a:lnTo>
                      <a:pt x="25400" y="439178"/>
                    </a:lnTo>
                    <a:lnTo>
                      <a:pt x="12700" y="439178"/>
                    </a:lnTo>
                    <a:lnTo>
                      <a:pt x="0" y="439178"/>
                    </a:lnTo>
                    <a:moveTo>
                      <a:pt x="25400" y="439178"/>
                    </a:moveTo>
                    <a:cubicBezTo>
                      <a:pt x="25400" y="446922"/>
                      <a:pt x="19685" y="453258"/>
                      <a:pt x="12700" y="453258"/>
                    </a:cubicBezTo>
                    <a:cubicBezTo>
                      <a:pt x="5715" y="453258"/>
                      <a:pt x="0" y="446922"/>
                      <a:pt x="0" y="439178"/>
                    </a:cubicBezTo>
                    <a:cubicBezTo>
                      <a:pt x="0" y="431433"/>
                      <a:pt x="5715" y="425097"/>
                      <a:pt x="12700" y="425097"/>
                    </a:cubicBezTo>
                    <a:cubicBezTo>
                      <a:pt x="19685" y="425097"/>
                      <a:pt x="25400" y="431433"/>
                      <a:pt x="25400" y="439178"/>
                    </a:cubicBezTo>
                    <a:cubicBezTo>
                      <a:pt x="25400" y="668130"/>
                      <a:pt x="171450" y="850335"/>
                      <a:pt x="348234" y="850335"/>
                    </a:cubicBezTo>
                    <a:cubicBezTo>
                      <a:pt x="525018" y="850335"/>
                      <a:pt x="671195" y="668130"/>
                      <a:pt x="671195" y="439178"/>
                    </a:cubicBezTo>
                    <a:cubicBezTo>
                      <a:pt x="671195" y="210225"/>
                      <a:pt x="525018" y="28161"/>
                      <a:pt x="348234" y="28161"/>
                    </a:cubicBezTo>
                    <a:lnTo>
                      <a:pt x="348234" y="14081"/>
                    </a:lnTo>
                    <a:lnTo>
                      <a:pt x="348234" y="28161"/>
                    </a:lnTo>
                    <a:cubicBezTo>
                      <a:pt x="171450" y="28161"/>
                      <a:pt x="25400" y="210366"/>
                      <a:pt x="25400" y="439178"/>
                    </a:cubicBezTo>
                    <a:close/>
                  </a:path>
                </a:pathLst>
              </a:custGeom>
              <a:solidFill>
                <a:srgbClr val="67555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696548" cy="935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00B05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1848" y="4635969"/>
              <a:ext cx="696548" cy="878455"/>
              <a:chOff x="0" y="0"/>
              <a:chExt cx="696548" cy="87845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2700" y="14081"/>
                <a:ext cx="671195" cy="850335"/>
              </a:xfrm>
              <a:custGeom>
                <a:avLst/>
                <a:gdLst/>
                <a:ahLst/>
                <a:cxnLst/>
                <a:rect r="r" b="b" t="t" l="l"/>
                <a:pathLst>
                  <a:path h="850335" w="671195">
                    <a:moveTo>
                      <a:pt x="0" y="425097"/>
                    </a:moveTo>
                    <a:cubicBezTo>
                      <a:pt x="0" y="190371"/>
                      <a:pt x="150241" y="0"/>
                      <a:pt x="335534" y="0"/>
                    </a:cubicBezTo>
                    <a:cubicBezTo>
                      <a:pt x="520827" y="0"/>
                      <a:pt x="671195" y="190371"/>
                      <a:pt x="671195" y="425097"/>
                    </a:cubicBezTo>
                    <a:cubicBezTo>
                      <a:pt x="671195" y="659822"/>
                      <a:pt x="520954" y="850335"/>
                      <a:pt x="335534" y="850335"/>
                    </a:cubicBezTo>
                    <a:cubicBezTo>
                      <a:pt x="150114" y="850335"/>
                      <a:pt x="0" y="659963"/>
                      <a:pt x="0" y="425097"/>
                    </a:cubicBezTo>
                    <a:close/>
                  </a:path>
                </a:pathLst>
              </a:custGeom>
              <a:solidFill>
                <a:srgbClr val="F5CDCE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96595" cy="878492"/>
              </a:xfrm>
              <a:custGeom>
                <a:avLst/>
                <a:gdLst/>
                <a:ahLst/>
                <a:cxnLst/>
                <a:rect r="r" b="b" t="t" l="l"/>
                <a:pathLst>
                  <a:path h="878492" w="696595">
                    <a:moveTo>
                      <a:pt x="0" y="439178"/>
                    </a:moveTo>
                    <a:cubicBezTo>
                      <a:pt x="0" y="198538"/>
                      <a:pt x="154432" y="0"/>
                      <a:pt x="348234" y="0"/>
                    </a:cubicBezTo>
                    <a:lnTo>
                      <a:pt x="348234" y="14081"/>
                    </a:lnTo>
                    <a:lnTo>
                      <a:pt x="348234" y="0"/>
                    </a:lnTo>
                    <a:cubicBezTo>
                      <a:pt x="542163" y="0"/>
                      <a:pt x="696595" y="198538"/>
                      <a:pt x="696595" y="439178"/>
                    </a:cubicBezTo>
                    <a:lnTo>
                      <a:pt x="683895" y="439178"/>
                    </a:lnTo>
                    <a:lnTo>
                      <a:pt x="696595" y="439178"/>
                    </a:lnTo>
                    <a:cubicBezTo>
                      <a:pt x="696595" y="679958"/>
                      <a:pt x="542163" y="878355"/>
                      <a:pt x="348361" y="878355"/>
                    </a:cubicBezTo>
                    <a:lnTo>
                      <a:pt x="348361" y="864275"/>
                    </a:lnTo>
                    <a:lnTo>
                      <a:pt x="348361" y="878355"/>
                    </a:lnTo>
                    <a:cubicBezTo>
                      <a:pt x="154432" y="878492"/>
                      <a:pt x="0" y="679958"/>
                      <a:pt x="0" y="439178"/>
                    </a:cubicBezTo>
                    <a:lnTo>
                      <a:pt x="12700" y="439178"/>
                    </a:lnTo>
                    <a:lnTo>
                      <a:pt x="25400" y="439178"/>
                    </a:lnTo>
                    <a:lnTo>
                      <a:pt x="12700" y="439178"/>
                    </a:lnTo>
                    <a:lnTo>
                      <a:pt x="0" y="439178"/>
                    </a:lnTo>
                    <a:moveTo>
                      <a:pt x="25400" y="439178"/>
                    </a:moveTo>
                    <a:cubicBezTo>
                      <a:pt x="25400" y="446922"/>
                      <a:pt x="19685" y="453258"/>
                      <a:pt x="12700" y="453258"/>
                    </a:cubicBezTo>
                    <a:cubicBezTo>
                      <a:pt x="5715" y="453258"/>
                      <a:pt x="0" y="446922"/>
                      <a:pt x="0" y="439178"/>
                    </a:cubicBezTo>
                    <a:cubicBezTo>
                      <a:pt x="0" y="431433"/>
                      <a:pt x="5715" y="425097"/>
                      <a:pt x="12700" y="425097"/>
                    </a:cubicBezTo>
                    <a:cubicBezTo>
                      <a:pt x="19685" y="425097"/>
                      <a:pt x="25400" y="431433"/>
                      <a:pt x="25400" y="439178"/>
                    </a:cubicBezTo>
                    <a:cubicBezTo>
                      <a:pt x="25400" y="668130"/>
                      <a:pt x="171450" y="850335"/>
                      <a:pt x="348234" y="850335"/>
                    </a:cubicBezTo>
                    <a:cubicBezTo>
                      <a:pt x="525018" y="850335"/>
                      <a:pt x="671195" y="668130"/>
                      <a:pt x="671195" y="439178"/>
                    </a:cubicBezTo>
                    <a:cubicBezTo>
                      <a:pt x="671195" y="210225"/>
                      <a:pt x="525018" y="28161"/>
                      <a:pt x="348234" y="28161"/>
                    </a:cubicBezTo>
                    <a:lnTo>
                      <a:pt x="348234" y="14081"/>
                    </a:lnTo>
                    <a:lnTo>
                      <a:pt x="348234" y="28161"/>
                    </a:lnTo>
                    <a:cubicBezTo>
                      <a:pt x="171450" y="28161"/>
                      <a:pt x="25400" y="210366"/>
                      <a:pt x="25400" y="439178"/>
                    </a:cubicBezTo>
                    <a:close/>
                  </a:path>
                </a:pathLst>
              </a:custGeom>
              <a:solidFill>
                <a:srgbClr val="675556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696548" cy="935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62AE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</a:t>
                </a: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2875422" y="7153342"/>
            <a:ext cx="3815675" cy="2496800"/>
          </a:xfrm>
          <a:custGeom>
            <a:avLst/>
            <a:gdLst/>
            <a:ahLst/>
            <a:cxnLst/>
            <a:rect r="r" b="b" t="t" l="l"/>
            <a:pathLst>
              <a:path h="2496800" w="3815675">
                <a:moveTo>
                  <a:pt x="0" y="0"/>
                </a:moveTo>
                <a:lnTo>
                  <a:pt x="3815675" y="0"/>
                </a:lnTo>
                <a:lnTo>
                  <a:pt x="3815675" y="2496801"/>
                </a:lnTo>
                <a:lnTo>
                  <a:pt x="0" y="249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53730" y="373957"/>
            <a:ext cx="1670557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ABC ANALYSIS FOR INVENTORY OPTIMIZATION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91480" y="9572079"/>
            <a:ext cx="518355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1: Pareto chart and Donut chart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02624" y="7884535"/>
            <a:ext cx="515237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Table 1: Stock Level of different Products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6133" y="8246485"/>
            <a:ext cx="10192973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total of SKUs (~4 out of 12) contribute to most of the inventory stock value. Followed by 2 products in category B and 6 products in category 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52053"/>
            <a:chOff x="0" y="0"/>
            <a:chExt cx="4816593" cy="461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61446"/>
            </a:xfrm>
            <a:custGeom>
              <a:avLst/>
              <a:gdLst/>
              <a:ahLst/>
              <a:cxnLst/>
              <a:rect r="r" b="b" t="t" l="l"/>
              <a:pathLst>
                <a:path h="46144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61446"/>
                  </a:lnTo>
                  <a:lnTo>
                    <a:pt x="0" y="461446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99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1593" y="401364"/>
            <a:ext cx="1110817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SALES DEMAND FORECASTING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87059" y="8247665"/>
            <a:ext cx="2954728" cy="29547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13687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9274" y="1245110"/>
            <a:ext cx="1414884" cy="1307428"/>
            <a:chOff x="0" y="0"/>
            <a:chExt cx="1886512" cy="1743238"/>
          </a:xfrm>
        </p:grpSpPr>
        <p:grpSp>
          <p:nvGrpSpPr>
            <p:cNvPr name="Group 15" id="15"/>
            <p:cNvGrpSpPr/>
            <p:nvPr/>
          </p:nvGrpSpPr>
          <p:grpSpPr>
            <a:xfrm rot="5400000">
              <a:off x="0" y="0"/>
              <a:ext cx="1562003" cy="156200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66903" y="0"/>
                    </a:moveTo>
                    <a:lnTo>
                      <a:pt x="545897" y="0"/>
                    </a:lnTo>
                    <a:cubicBezTo>
                      <a:pt x="693303" y="0"/>
                      <a:pt x="812800" y="119497"/>
                      <a:pt x="812800" y="266903"/>
                    </a:cubicBezTo>
                    <a:lnTo>
                      <a:pt x="812800" y="545897"/>
                    </a:lnTo>
                    <a:cubicBezTo>
                      <a:pt x="812800" y="693303"/>
                      <a:pt x="693303" y="812800"/>
                      <a:pt x="545897" y="812800"/>
                    </a:cubicBezTo>
                    <a:lnTo>
                      <a:pt x="266903" y="812800"/>
                    </a:lnTo>
                    <a:cubicBezTo>
                      <a:pt x="119497" y="812800"/>
                      <a:pt x="0" y="693303"/>
                      <a:pt x="0" y="545897"/>
                    </a:cubicBezTo>
                    <a:lnTo>
                      <a:pt x="0" y="266903"/>
                    </a:lnTo>
                    <a:cubicBezTo>
                      <a:pt x="0" y="119497"/>
                      <a:pt x="119497" y="0"/>
                      <a:pt x="266903" y="0"/>
                    </a:cubicBezTo>
                    <a:close/>
                  </a:path>
                </a:pathLst>
              </a:custGeom>
              <a:solidFill>
                <a:srgbClr val="0345E4">
                  <a:alpha val="19608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5400000">
              <a:off x="1071659" y="928385"/>
              <a:ext cx="814853" cy="81485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345E4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417644" y="2322468"/>
            <a:ext cx="11060819" cy="6350750"/>
          </a:xfrm>
          <a:custGeom>
            <a:avLst/>
            <a:gdLst/>
            <a:ahLst/>
            <a:cxnLst/>
            <a:rect r="r" b="b" t="t" l="l"/>
            <a:pathLst>
              <a:path h="6350750" w="11060819">
                <a:moveTo>
                  <a:pt x="0" y="0"/>
                </a:moveTo>
                <a:lnTo>
                  <a:pt x="11060819" y="0"/>
                </a:lnTo>
                <a:lnTo>
                  <a:pt x="11060819" y="6350749"/>
                </a:lnTo>
                <a:lnTo>
                  <a:pt x="0" y="63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9" r="0" b="-2249"/>
            </a:stretch>
          </a:blipFill>
          <a:ln w="19050" cap="sq">
            <a:solidFill>
              <a:srgbClr val="0345E4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1478463" y="1799678"/>
            <a:ext cx="6359506" cy="777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sales fluctuate between 250–450 units (Mar–Apr 2025).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dip in sales is observed around late March.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2025 forecast indicates sales stabilizing between 250–350 units/day.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lower confidence bound suggests possible dips to nearly 150 units/day.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 carries moderate uncertainty, especially during early May.</a:t>
            </a:r>
          </a:p>
          <a:p>
            <a:pPr algn="l" marL="452437" indent="-226219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tip: Maintain inventory closer to the upper bound (~400–450 units) to avoid shortages.</a:t>
            </a:r>
          </a:p>
          <a:p>
            <a:pPr algn="l" marL="452437" indent="-226219" lvl="1">
              <a:lnSpc>
                <a:spcPts val="29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504469" y="8915400"/>
            <a:ext cx="390242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2: Forecasted Sales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6311"/>
            <a:chOff x="0" y="0"/>
            <a:chExt cx="4816593" cy="494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94172"/>
            </a:xfrm>
            <a:custGeom>
              <a:avLst/>
              <a:gdLst/>
              <a:ahLst/>
              <a:cxnLst/>
              <a:rect r="r" b="b" t="t" l="l"/>
              <a:pathLst>
                <a:path h="4941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94172"/>
                  </a:lnTo>
                  <a:lnTo>
                    <a:pt x="0" y="494172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32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7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284109" y="2078298"/>
          <a:ext cx="8641080" cy="6677025"/>
        </p:xfrm>
        <a:graphic>
          <a:graphicData uri="http://schemas.openxmlformats.org/drawingml/2006/table">
            <a:tbl>
              <a:tblPr/>
              <a:tblGrid>
                <a:gridCol w="1590663"/>
                <a:gridCol w="1382842"/>
                <a:gridCol w="1523038"/>
                <a:gridCol w="1301488"/>
                <a:gridCol w="1301488"/>
                <a:gridCol w="1541562"/>
              </a:tblGrid>
              <a:tr h="5044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Products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Profit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Profit 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 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39"/>
                        </a:lnSpc>
                        <a:defRPr/>
                      </a:pPr>
                      <a:r>
                        <a:rPr lang="en-US" b="true" sz="1699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Profit Margin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₹32,591.00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₹170,040.00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18.95%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11.22%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19.17%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Sugar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₹5,654.00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₹125,521.00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3.29%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8.29%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Cooking Oil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₹18,932.00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₹336,860.00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11.01%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22.24%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5.62%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₹12,894.50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₹124,441.00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8.21%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10.36%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Milk and Dairy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₹7,794.00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₹155,880.00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4.53%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10.29%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5.00%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Ghee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₹12,297.50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₹134,010.00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7.15%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8.85%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9.18%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Dry Fruits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₹34,020.00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₹151,200.00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19.78%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9.98%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Cold Drinks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₹11,870.00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₹59,350.00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6.90%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3.92%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Ice Cream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₹14,350.00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₹57,400.00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8.35%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3.79%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25.00%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Toor Daal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₹9,870.00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₹67,060.00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5.74%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4.43%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14.72%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Moong Daal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₹4,726.00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₹72,885.00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6.48%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Urad Daal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₹6,960.00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₹60,320.00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4.05%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3.98%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11.54%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434343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SUM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434343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₹1,71,959.00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434343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₹15,14,967.00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Average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9"/>
                        </a:lnSpc>
                        <a:defRPr/>
                      </a:pPr>
                      <a:r>
                        <a:rPr lang="en-US" sz="1599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12.84%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293948" y="2078298"/>
            <a:ext cx="8790863" cy="5435684"/>
          </a:xfrm>
          <a:custGeom>
            <a:avLst/>
            <a:gdLst/>
            <a:ahLst/>
            <a:cxnLst/>
            <a:rect r="r" b="b" t="t" l="l"/>
            <a:pathLst>
              <a:path h="5435684" w="8790863">
                <a:moveTo>
                  <a:pt x="0" y="0"/>
                </a:moveTo>
                <a:lnTo>
                  <a:pt x="8790863" y="0"/>
                </a:lnTo>
                <a:lnTo>
                  <a:pt x="8790863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345E4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910323" y="554037"/>
            <a:ext cx="16348977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RELATIONSHIP BETWEEN PROFIT AND REVENUE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2687" y="7689299"/>
            <a:ext cx="536326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3: Products with Profit and Revenue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0600" y="8957310"/>
            <a:ext cx="808788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Table 2: Profit, Revenue and Profit margin of Products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824" y="8305800"/>
            <a:ext cx="8570992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Fruits (19.78%) and Rice (18.95%) have high profit contributions relative to their revenue share. Sugar and Cooking oil shows the largest gap, with a high revenue share but very low profit percentage (3.29%).</a:t>
            </a:r>
          </a:p>
          <a:p>
            <a:pPr algn="just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7509" y="7747445"/>
            <a:ext cx="6460278" cy="6460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659613"/>
            <a:chOff x="0" y="0"/>
            <a:chExt cx="4816593" cy="437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37100"/>
            </a:xfrm>
            <a:custGeom>
              <a:avLst/>
              <a:gdLst/>
              <a:ahLst/>
              <a:cxnLst/>
              <a:rect r="r" b="b" t="t" l="l"/>
              <a:pathLst>
                <a:path h="4371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7100"/>
                  </a:lnTo>
                  <a:lnTo>
                    <a:pt x="0" y="4371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7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60466" y="8930851"/>
            <a:ext cx="3277467" cy="3277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8</a:t>
              </a:r>
            </a:p>
          </p:txBody>
        </p:sp>
      </p:grpSp>
      <p:graphicFrame>
        <p:nvGraphicFramePr>
          <p:cNvPr name="Object 15" id="15"/>
          <p:cNvGraphicFramePr/>
          <p:nvPr/>
        </p:nvGraphicFramePr>
        <p:xfrm>
          <a:off x="13972067" y="2454847"/>
          <a:ext cx="3771900" cy="2514600"/>
        </p:xfrm>
        <a:graphic>
          <a:graphicData uri="http://schemas.openxmlformats.org/presentationml/2006/ole">
            <p:oleObj imgW="4521200" imgH="3263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6" id="16"/>
          <p:cNvGraphicFramePr/>
          <p:nvPr/>
        </p:nvGraphicFramePr>
        <p:xfrm>
          <a:off x="13855638" y="6209611"/>
          <a:ext cx="3771900" cy="2514600"/>
        </p:xfrm>
        <a:graphic>
          <a:graphicData uri="http://schemas.openxmlformats.org/presentationml/2006/ole">
            <p:oleObj imgW="4521200" imgH="3263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7" id="17"/>
          <p:cNvSpPr/>
          <p:nvPr/>
        </p:nvSpPr>
        <p:spPr>
          <a:xfrm flipH="false" flipV="false" rot="0">
            <a:off x="267499" y="1785060"/>
            <a:ext cx="7162175" cy="4428611"/>
          </a:xfrm>
          <a:custGeom>
            <a:avLst/>
            <a:gdLst/>
            <a:ahLst/>
            <a:cxnLst/>
            <a:rect r="r" b="b" t="t" l="l"/>
            <a:pathLst>
              <a:path h="4428611" w="7162175">
                <a:moveTo>
                  <a:pt x="0" y="0"/>
                </a:moveTo>
                <a:lnTo>
                  <a:pt x="7162175" y="0"/>
                </a:lnTo>
                <a:lnTo>
                  <a:pt x="7162175" y="4428611"/>
                </a:lnTo>
                <a:lnTo>
                  <a:pt x="0" y="4428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1718" y="6602034"/>
            <a:ext cx="5415792" cy="3295082"/>
          </a:xfrm>
          <a:custGeom>
            <a:avLst/>
            <a:gdLst/>
            <a:ahLst/>
            <a:cxnLst/>
            <a:rect r="r" b="b" t="t" l="l"/>
            <a:pathLst>
              <a:path h="3295082" w="5415792">
                <a:moveTo>
                  <a:pt x="0" y="0"/>
                </a:moveTo>
                <a:lnTo>
                  <a:pt x="5415791" y="0"/>
                </a:lnTo>
                <a:lnTo>
                  <a:pt x="5415791" y="3295082"/>
                </a:lnTo>
                <a:lnTo>
                  <a:pt x="0" y="3295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42197" y="1785060"/>
            <a:ext cx="6813441" cy="4212978"/>
          </a:xfrm>
          <a:custGeom>
            <a:avLst/>
            <a:gdLst/>
            <a:ahLst/>
            <a:cxnLst/>
            <a:rect r="r" b="b" t="t" l="l"/>
            <a:pathLst>
              <a:path h="4212978" w="6813441">
                <a:moveTo>
                  <a:pt x="0" y="0"/>
                </a:moveTo>
                <a:lnTo>
                  <a:pt x="6813441" y="0"/>
                </a:lnTo>
                <a:lnTo>
                  <a:pt x="6813441" y="4212977"/>
                </a:lnTo>
                <a:lnTo>
                  <a:pt x="0" y="4212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6347" y="415012"/>
            <a:ext cx="17158938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CUSTOMER RETENTION &amp; COMPETITIVE STRATEGY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96254" y="5645306"/>
            <a:ext cx="459174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Table 3: Customer Income Summary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6867" y="9248229"/>
            <a:ext cx="596719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Table 4: Customer Shopping Frequency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4776" y="9452320"/>
            <a:ext cx="53632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6: Distrubution on Purchase channel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6954" y="6042923"/>
            <a:ext cx="53632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4: Distrubution based on Loyalty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99961" y="5765649"/>
            <a:ext cx="536326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Figure 5: Distrubution based on Age Group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59527" y="6780476"/>
            <a:ext cx="841402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</a:p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Risk (1–3) → 27.4%</a:t>
            </a:r>
          </a:p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🔴 These customers are disengaged and at the highest risk of churn.</a:t>
            </a:r>
          </a:p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Attention (4–6) → 26.3%</a:t>
            </a:r>
          </a:p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🟠 These customers are on the fence. Proper offers/engagement can move them to loyalty.</a:t>
            </a:r>
          </a:p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 Customers (7–10) → 46.3%</a:t>
            </a:r>
          </a:p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🟢 Largest group — strong retention base, likely to repeat purchase and refer others.</a:t>
            </a:r>
          </a:p>
          <a:p>
            <a:pPr algn="l">
              <a:lnSpc>
                <a:spcPts val="25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353586" y="6338198"/>
            <a:ext cx="682590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Loyalty Score = (Shopping Frequency) + (Price Sensitivity) + (Offers Response) + (Competition Visited)</a:t>
            </a:r>
            <a:r>
              <a:rPr lang="en-US" b="true" sz="18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10675"/>
            <a:chOff x="0" y="0"/>
            <a:chExt cx="4816593" cy="450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0548"/>
            </a:xfrm>
            <a:custGeom>
              <a:avLst/>
              <a:gdLst/>
              <a:ahLst/>
              <a:cxnLst/>
              <a:rect r="r" b="b" t="t" l="l"/>
              <a:pathLst>
                <a:path h="450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0548"/>
                  </a:lnTo>
                  <a:lnTo>
                    <a:pt x="0" y="4505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88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5869" y="1814675"/>
            <a:ext cx="12989154" cy="817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Findings-</a:t>
            </a:r>
          </a:p>
          <a:p>
            <a:pPr algn="just">
              <a:lnSpc>
                <a:spcPts val="1320"/>
              </a:lnSpc>
            </a:pPr>
          </a:p>
          <a:p>
            <a:pPr algn="just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&amp; Sales: A small number of products (Category A items like Atta, Rice, and Sugar) account for most of the revenue (over 75%) but frequently face stockouts. In contrast, Category C items (Dry Fruits, Ghee) have low turnover and are overstocked.</a:t>
            </a:r>
          </a:p>
          <a:p>
            <a:pPr algn="just">
              <a:lnSpc>
                <a:spcPts val="2399"/>
              </a:lnSpc>
            </a:pPr>
          </a:p>
          <a:p>
            <a:pPr algn="just" marL="431799" indent="-215899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Profitability: There's a wide range in profit margins, with low-margin essentials (Sugar, Moong Dal) and high-margin products (Dry Fruits, Rice, Ice Cream). S</a:t>
            </a: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 frequently purchased items are priced higher than competitors' products, risking customer loss.</a:t>
            </a:r>
          </a:p>
          <a:p>
            <a:pPr algn="just">
              <a:lnSpc>
                <a:spcPts val="2399"/>
              </a:lnSpc>
              <a:spcBef>
                <a:spcPct val="0"/>
              </a:spcBef>
            </a:pPr>
          </a:p>
          <a:p>
            <a:pPr algn="just" marL="431799" indent="-215899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Behavior: The largest group of customers is "at-risk," meaning they've recently made a purchase but haven't become repeat customers. About 38% of all transactions are online, highlighting the need for a seamless omnichannel experience.</a:t>
            </a:r>
          </a:p>
          <a:p>
            <a:pPr algn="just">
              <a:lnSpc>
                <a:spcPts val="2279"/>
              </a:lnSpc>
              <a:spcBef>
                <a:spcPct val="0"/>
              </a:spcBef>
            </a:pPr>
          </a:p>
          <a:p>
            <a:pPr algn="just">
              <a:lnSpc>
                <a:spcPts val="275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Actionable Recommendations-</a:t>
            </a:r>
          </a:p>
          <a:p>
            <a:pPr algn="just">
              <a:lnSpc>
                <a:spcPts val="1200"/>
              </a:lnSpc>
              <a:spcBef>
                <a:spcPct val="0"/>
              </a:spcBef>
            </a:pPr>
          </a:p>
          <a:p>
            <a:pPr algn="just" marL="431799" indent="-215899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Management: Implement dynamic inventory control based on ABC analysis and demand forecasting. This includes maintaining daily stock levels for high-demand items (like Rice and Oil), reducing procurement of slow-moving items (like Dry Fruits), and conducting monthly stock audits.</a:t>
            </a:r>
          </a:p>
          <a:p>
            <a:pPr algn="just">
              <a:lnSpc>
                <a:spcPts val="2399"/>
              </a:lnSpc>
              <a:spcBef>
                <a:spcPct val="0"/>
              </a:spcBef>
            </a:pPr>
          </a:p>
          <a:p>
            <a:pPr algn="just" marL="431799" indent="-215899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Profitability &amp; Pricing: Boost sales of high-margin items (Ice Cream, Dry Fruits) through bi-weekly promotions and combo offers. At the same time, renegotiate procurement rates for low-margin essentials to improve their profitability. Regularly check prices of popular items against competitors.</a:t>
            </a:r>
          </a:p>
          <a:p>
            <a:pPr algn="just">
              <a:lnSpc>
                <a:spcPts val="2399"/>
              </a:lnSpc>
              <a:spcBef>
                <a:spcPct val="0"/>
              </a:spcBef>
            </a:pPr>
          </a:p>
          <a:p>
            <a:pPr algn="just" marL="431799" indent="-215899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Retention: Launch loyalty programs and personalized promotions aimed at the "at-risk" customer group to increase repeat purchases. Utilize SMS and email campaigns to improve engagement, and promote BOPIS (Buy Online, Pick Up in Store) to enhance the omnichannel shopping experience.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801678" y="9572079"/>
            <a:ext cx="964863" cy="632460"/>
            <a:chOff x="0" y="0"/>
            <a:chExt cx="1286484" cy="843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3517"/>
              <a:ext cx="1261110" cy="816286"/>
            </a:xfrm>
            <a:custGeom>
              <a:avLst/>
              <a:gdLst/>
              <a:ahLst/>
              <a:cxnLst/>
              <a:rect r="r" b="b" t="t" l="l"/>
              <a:pathLst>
                <a:path h="816286" w="1261110">
                  <a:moveTo>
                    <a:pt x="129413" y="0"/>
                  </a:moveTo>
                  <a:lnTo>
                    <a:pt x="1131697" y="0"/>
                  </a:lnTo>
                  <a:lnTo>
                    <a:pt x="1261110" y="135980"/>
                  </a:lnTo>
                  <a:lnTo>
                    <a:pt x="1261110" y="816285"/>
                  </a:lnTo>
                  <a:lnTo>
                    <a:pt x="0" y="816285"/>
                  </a:lnTo>
                  <a:lnTo>
                    <a:pt x="0" y="135980"/>
                  </a:lnTo>
                  <a:close/>
                </a:path>
              </a:pathLst>
            </a:custGeom>
            <a:solidFill>
              <a:srgbClr val="F5CDC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6510" cy="843317"/>
            </a:xfrm>
            <a:custGeom>
              <a:avLst/>
              <a:gdLst/>
              <a:ahLst/>
              <a:cxnLst/>
              <a:rect r="r" b="b" t="t" l="l"/>
              <a:pathLst>
                <a:path h="843317" w="1286510">
                  <a:moveTo>
                    <a:pt x="142113" y="0"/>
                  </a:moveTo>
                  <a:lnTo>
                    <a:pt x="1144397" y="0"/>
                  </a:lnTo>
                  <a:cubicBezTo>
                    <a:pt x="1147699" y="0"/>
                    <a:pt x="1151001" y="1352"/>
                    <a:pt x="1153287" y="3920"/>
                  </a:cubicBezTo>
                  <a:lnTo>
                    <a:pt x="1282700" y="139900"/>
                  </a:lnTo>
                  <a:cubicBezTo>
                    <a:pt x="1285113" y="142468"/>
                    <a:pt x="1286510" y="145847"/>
                    <a:pt x="1286510" y="149497"/>
                  </a:cubicBezTo>
                  <a:lnTo>
                    <a:pt x="1286510" y="829802"/>
                  </a:lnTo>
                  <a:lnTo>
                    <a:pt x="1273810" y="829802"/>
                  </a:lnTo>
                  <a:lnTo>
                    <a:pt x="1273810" y="816286"/>
                  </a:lnTo>
                  <a:lnTo>
                    <a:pt x="1273810" y="829802"/>
                  </a:lnTo>
                  <a:lnTo>
                    <a:pt x="1273810" y="843317"/>
                  </a:lnTo>
                  <a:lnTo>
                    <a:pt x="12700" y="843317"/>
                  </a:lnTo>
                  <a:lnTo>
                    <a:pt x="12700" y="829802"/>
                  </a:lnTo>
                  <a:lnTo>
                    <a:pt x="12700" y="816286"/>
                  </a:lnTo>
                  <a:lnTo>
                    <a:pt x="12700" y="829802"/>
                  </a:lnTo>
                  <a:lnTo>
                    <a:pt x="0" y="829802"/>
                  </a:lnTo>
                  <a:lnTo>
                    <a:pt x="0" y="149497"/>
                  </a:lnTo>
                  <a:cubicBezTo>
                    <a:pt x="0" y="145847"/>
                    <a:pt x="1397" y="142468"/>
                    <a:pt x="3810" y="139900"/>
                  </a:cubicBezTo>
                  <a:lnTo>
                    <a:pt x="133223" y="3920"/>
                  </a:lnTo>
                  <a:cubicBezTo>
                    <a:pt x="135636" y="1487"/>
                    <a:pt x="138811" y="0"/>
                    <a:pt x="142113" y="0"/>
                  </a:cubicBezTo>
                  <a:moveTo>
                    <a:pt x="142113" y="27034"/>
                  </a:moveTo>
                  <a:lnTo>
                    <a:pt x="142113" y="13517"/>
                  </a:lnTo>
                  <a:lnTo>
                    <a:pt x="151003" y="23114"/>
                  </a:lnTo>
                  <a:lnTo>
                    <a:pt x="21590" y="159229"/>
                  </a:lnTo>
                  <a:lnTo>
                    <a:pt x="12700" y="149497"/>
                  </a:lnTo>
                  <a:lnTo>
                    <a:pt x="25400" y="149497"/>
                  </a:lnTo>
                  <a:lnTo>
                    <a:pt x="25400" y="829802"/>
                  </a:lnTo>
                  <a:cubicBezTo>
                    <a:pt x="25400" y="837237"/>
                    <a:pt x="19685" y="843317"/>
                    <a:pt x="12700" y="843317"/>
                  </a:cubicBezTo>
                  <a:cubicBezTo>
                    <a:pt x="5715" y="843317"/>
                    <a:pt x="0" y="837237"/>
                    <a:pt x="0" y="829802"/>
                  </a:cubicBezTo>
                  <a:cubicBezTo>
                    <a:pt x="0" y="822368"/>
                    <a:pt x="5715" y="816286"/>
                    <a:pt x="12700" y="816286"/>
                  </a:cubicBezTo>
                  <a:lnTo>
                    <a:pt x="1273810" y="816286"/>
                  </a:lnTo>
                  <a:cubicBezTo>
                    <a:pt x="1280795" y="816286"/>
                    <a:pt x="1286510" y="822368"/>
                    <a:pt x="1286510" y="829802"/>
                  </a:cubicBezTo>
                  <a:cubicBezTo>
                    <a:pt x="1286510" y="837237"/>
                    <a:pt x="1280795" y="843317"/>
                    <a:pt x="1273810" y="843317"/>
                  </a:cubicBezTo>
                  <a:cubicBezTo>
                    <a:pt x="1266825" y="843317"/>
                    <a:pt x="1261110" y="837237"/>
                    <a:pt x="1261110" y="829802"/>
                  </a:cubicBezTo>
                  <a:lnTo>
                    <a:pt x="1261110" y="149497"/>
                  </a:lnTo>
                  <a:lnTo>
                    <a:pt x="1273810" y="149497"/>
                  </a:lnTo>
                  <a:lnTo>
                    <a:pt x="1264920" y="159094"/>
                  </a:lnTo>
                  <a:lnTo>
                    <a:pt x="1135380" y="23114"/>
                  </a:lnTo>
                  <a:lnTo>
                    <a:pt x="1144270" y="13517"/>
                  </a:lnTo>
                  <a:lnTo>
                    <a:pt x="1144270" y="27034"/>
                  </a:lnTo>
                  <a:lnTo>
                    <a:pt x="142113" y="27034"/>
                  </a:lnTo>
                  <a:close/>
                </a:path>
              </a:pathLst>
            </a:custGeom>
            <a:solidFill>
              <a:srgbClr val="67555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6484" cy="909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1F2C8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596103" y="2031157"/>
            <a:ext cx="4665826" cy="8255843"/>
          </a:xfrm>
          <a:custGeom>
            <a:avLst/>
            <a:gdLst/>
            <a:ahLst/>
            <a:cxnLst/>
            <a:rect r="r" b="b" t="t" l="l"/>
            <a:pathLst>
              <a:path h="8255843" w="4665826">
                <a:moveTo>
                  <a:pt x="0" y="0"/>
                </a:moveTo>
                <a:lnTo>
                  <a:pt x="4665826" y="0"/>
                </a:lnTo>
                <a:lnTo>
                  <a:pt x="4665826" y="8255843"/>
                </a:lnTo>
                <a:lnTo>
                  <a:pt x="0" y="8255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" t="0" r="-98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4076" y="412205"/>
            <a:ext cx="1526121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INTERPRETATION AND RECOMMENDATIONS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30325" y="6000062"/>
            <a:ext cx="4257675" cy="4286938"/>
          </a:xfrm>
          <a:custGeom>
            <a:avLst/>
            <a:gdLst/>
            <a:ahLst/>
            <a:cxnLst/>
            <a:rect r="r" b="b" t="t" l="l"/>
            <a:pathLst>
              <a:path h="4286938" w="4257675">
                <a:moveTo>
                  <a:pt x="0" y="0"/>
                </a:moveTo>
                <a:lnTo>
                  <a:pt x="4257675" y="0"/>
                </a:lnTo>
                <a:lnTo>
                  <a:pt x="4257675" y="4286938"/>
                </a:lnTo>
                <a:lnTo>
                  <a:pt x="0" y="428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DAGwJ--QUXg</dc:identifier>
  <dcterms:modified xsi:type="dcterms:W3CDTF">2011-08-01T06:04:30Z</dcterms:modified>
  <cp:revision>1</cp:revision>
  <dc:title>Viva PPT</dc:title>
</cp:coreProperties>
</file>